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2"/>
  </p:handoutMasterIdLst>
  <p:sldIdLst>
    <p:sldId id="493" r:id="rId3"/>
    <p:sldId id="260" r:id="rId5"/>
    <p:sldId id="261" r:id="rId6"/>
    <p:sldId id="1754" r:id="rId7"/>
    <p:sldId id="1801" r:id="rId8"/>
    <p:sldId id="1850" r:id="rId9"/>
    <p:sldId id="458" r:id="rId10"/>
    <p:sldId id="1851" r:id="rId11"/>
    <p:sldId id="1852" r:id="rId12"/>
    <p:sldId id="1899" r:id="rId13"/>
    <p:sldId id="1904" r:id="rId14"/>
    <p:sldId id="1905" r:id="rId15"/>
    <p:sldId id="1906" r:id="rId16"/>
    <p:sldId id="1900" r:id="rId17"/>
    <p:sldId id="1907" r:id="rId18"/>
    <p:sldId id="495" r:id="rId19"/>
    <p:sldId id="1901" r:id="rId20"/>
    <p:sldId id="496" r:id="rId21"/>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89D7BB05-64A2-4040-AB51-A502E57F623C}">
          <p14:sldIdLst>
            <p14:sldId id="493"/>
            <p14:sldId id="260"/>
          </p14:sldIdLst>
        </p14:section>
        <p14:section name="第一节" id="{F0BA135A-C46E-4CED-9B7B-7D4F3B10CF57}">
          <p14:sldIdLst>
            <p14:sldId id="261"/>
            <p14:sldId id="1754"/>
            <p14:sldId id="1801"/>
            <p14:sldId id="1850"/>
            <p14:sldId id="458"/>
            <p14:sldId id="1851"/>
            <p14:sldId id="1852"/>
            <p14:sldId id="1899"/>
            <p14:sldId id="1904"/>
            <p14:sldId id="1905"/>
            <p14:sldId id="1900"/>
            <p14:sldId id="1907"/>
            <p14:sldId id="495"/>
            <p14:sldId id="1901"/>
            <p14:sldId id="1906"/>
          </p14:sldIdLst>
        </p14:section>
        <p14:section name="第二节" id="{C3C78850-4F2D-4164-AAEE-4544118ACCAF}">
          <p14:sldIdLst/>
        </p14:section>
        <p14:section name="第三节" id="{17AB5270-09C1-44DA-AA8C-2493B08006CB}">
          <p14:sldIdLst/>
        </p14:section>
        <p14:section name="第四节" id="{FC8D4104-357A-412B-B41A-3C9FEF9F96A9}">
          <p14:sldIdLst/>
        </p14:section>
        <p14:section name="第五节" id="{7E4E9FD8-7ED9-478E-8E10-3BB298CC936B}">
          <p14:sldIdLst/>
        </p14:section>
        <p14:section name="尾页" id="{1F860913-787D-4012-A143-433E65F41559}">
          <p14:sldIdLst/>
        </p14:section>
        <p14:section name="附加页" id="{3182AAE4-CBDC-4723-A0AE-032FE077E1A3}">
          <p14:sldIdLst/>
        </p14:section>
        <p14:section name="附录页" id="{67C1939B-EEBE-4BC3-9A5C-2E9BF4BA09B4}">
          <p14:sldIdLst>
            <p14:sldId id="496"/>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E"/>
    <a:srgbClr val="00194C"/>
    <a:srgbClr val="000D26"/>
    <a:srgbClr val="002A7E"/>
    <a:srgbClr val="23457A"/>
    <a:srgbClr val="002B8A"/>
    <a:srgbClr val="DBE5F5"/>
    <a:srgbClr val="FF9900"/>
    <a:srgbClr val="C6C7CB"/>
    <a:srgbClr val="BEB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92" autoAdjust="0"/>
    <p:restoredTop sz="94759" autoAdjust="0"/>
  </p:normalViewPr>
  <p:slideViewPr>
    <p:cSldViewPr snapToGrid="0" showGuides="1">
      <p:cViewPr varScale="1">
        <p:scale>
          <a:sx n="120" d="100"/>
          <a:sy n="120" d="100"/>
        </p:scale>
        <p:origin x="106" y="115"/>
      </p:cViewPr>
      <p:guideLst>
        <p:guide orient="horz" pos="2160"/>
        <p:guide pos="3892"/>
      </p:guideLst>
    </p:cSldViewPr>
  </p:slideViewPr>
  <p:notesTextViewPr>
    <p:cViewPr>
      <p:scale>
        <a:sx n="1" d="1"/>
        <a:sy n="1" d="1"/>
      </p:scale>
      <p:origin x="0" y="0"/>
    </p:cViewPr>
  </p:notesTextViewPr>
  <p:sorterViewPr>
    <p:cViewPr>
      <p:scale>
        <a:sx n="125" d="100"/>
        <a:sy n="125" d="100"/>
      </p:scale>
      <p:origin x="0" y="-850"/>
    </p:cViewPr>
  </p:sorterViewPr>
  <p:notesViewPr>
    <p:cSldViewPr snapToGrid="0">
      <p:cViewPr varScale="1">
        <p:scale>
          <a:sx n="57" d="100"/>
          <a:sy n="57" d="100"/>
        </p:scale>
        <p:origin x="2405"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2.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15D68A-C9EE-4DB2-A6F8-B810BB6A2D8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1AE9AA3-FC04-49C0-9E86-4D7EC0F81D7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118E9-E82C-42B0-A109-929B02C3878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A712A-FD8E-4D24-A708-D217C50E19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EDA712A-FD8E-4D24-A708-D217C50E192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12.png"/><Relationship Id="rId5" Type="http://schemas.openxmlformats.org/officeDocument/2006/relationships/image" Target="../media/image5.jpeg"/><Relationship Id="rId4" Type="http://schemas.openxmlformats.org/officeDocument/2006/relationships/image" Target="../media/image13.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8.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p:cNvPicPr>
            <a:picLocks noChangeAspect="1"/>
          </p:cNvPicPr>
          <p:nvPr userDrawn="1"/>
        </p:nvPicPr>
        <p:blipFill>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rcRect t="9870" b="9870"/>
          <a:stretch>
            <a:fillRect/>
          </a:stretch>
        </p:blipFill>
        <p:spPr>
          <a:xfrm>
            <a:off x="-2" y="-9406"/>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59" name="组合 58"/>
          <p:cNvGrpSpPr/>
          <p:nvPr userDrawn="1"/>
        </p:nvGrpSpPr>
        <p:grpSpPr>
          <a:xfrm>
            <a:off x="4936352" y="6468762"/>
            <a:ext cx="2319296" cy="261610"/>
            <a:chOff x="4936352" y="6468762"/>
            <a:chExt cx="2319296" cy="261610"/>
          </a:xfrm>
        </p:grpSpPr>
        <p:sp>
          <p:nvSpPr>
            <p:cNvPr id="60" name="文本框 59"/>
            <p:cNvSpPr txBox="1"/>
            <p:nvPr userDrawn="1"/>
          </p:nvSpPr>
          <p:spPr>
            <a:xfrm>
              <a:off x="5245451" y="6468762"/>
              <a:ext cx="1701107" cy="261610"/>
            </a:xfrm>
            <a:prstGeom prst="rect">
              <a:avLst/>
            </a:prstGeom>
            <a:noFill/>
          </p:spPr>
          <p:txBody>
            <a:bodyPr wrap="none" rtlCol="0">
              <a:spAutoFit/>
            </a:bodyPr>
            <a:lstStyle/>
            <a:p>
              <a:pPr algn="ctr"/>
              <a:r>
                <a:rPr lang="zh-CN" altLang="en-US" sz="1100" spc="300" dirty="0">
                  <a:solidFill>
                    <a:schemeClr val="accent2"/>
                  </a:solidFill>
                  <a:latin typeface="+mn-ea"/>
                  <a:ea typeface="+mn-ea"/>
                </a:rPr>
                <a:t>公诚勇毅 三实一新</a:t>
              </a:r>
              <a:endParaRPr lang="zh-CN" altLang="en-US" sz="1100" spc="300" dirty="0">
                <a:solidFill>
                  <a:schemeClr val="accent2"/>
                </a:solidFill>
                <a:latin typeface="+mn-ea"/>
                <a:ea typeface="+mn-ea"/>
              </a:endParaRPr>
            </a:p>
          </p:txBody>
        </p:sp>
        <p:grpSp>
          <p:nvGrpSpPr>
            <p:cNvPr id="61" name="组合 60"/>
            <p:cNvGrpSpPr/>
            <p:nvPr userDrawn="1"/>
          </p:nvGrpSpPr>
          <p:grpSpPr>
            <a:xfrm>
              <a:off x="4936352" y="6592514"/>
              <a:ext cx="2319296" cy="0"/>
              <a:chOff x="4913990" y="6592514"/>
              <a:chExt cx="2319296" cy="0"/>
            </a:xfrm>
          </p:grpSpPr>
          <p:cxnSp>
            <p:nvCxnSpPr>
              <p:cNvPr id="62" name="直接连接符 61"/>
              <p:cNvCxnSpPr/>
              <p:nvPr userDrawn="1"/>
            </p:nvCxnSpPr>
            <p:spPr>
              <a:xfrm>
                <a:off x="4913990" y="6592514"/>
                <a:ext cx="291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a:off x="6941744" y="6592514"/>
                <a:ext cx="291542"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p:cNvSpPr/>
          <p:nvPr userDrawn="1"/>
        </p:nvSpPr>
        <p:spPr>
          <a:xfrm>
            <a:off x="-1" y="2575973"/>
            <a:ext cx="12191999" cy="1706055"/>
          </a:xfrm>
          <a:prstGeom prst="rect">
            <a:avLst/>
          </a:prstGeom>
          <a:solidFill>
            <a:schemeClr val="bg1">
              <a:alpha val="27000"/>
            </a:schemeClr>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31658" y="500663"/>
            <a:ext cx="928683" cy="927349"/>
          </a:xfrm>
          <a:prstGeom prst="rect">
            <a:avLst/>
          </a:prstGeom>
        </p:spPr>
      </p:pic>
      <p:pic>
        <p:nvPicPr>
          <p:cNvPr id="5" name="图片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26527" y="1507682"/>
            <a:ext cx="2938939" cy="55905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userDrawn="1"/>
        </p:nvSpPr>
        <p:spPr>
          <a:xfrm>
            <a:off x="1018572" y="2305298"/>
            <a:ext cx="10154856" cy="2801394"/>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p:cNvSpPr/>
          <p:nvPr userDrawn="1"/>
        </p:nvSpPr>
        <p:spPr>
          <a:xfrm rot="5400000">
            <a:off x="10259028" y="230529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p:cNvSpPr/>
          <p:nvPr userDrawn="1"/>
        </p:nvSpPr>
        <p:spPr>
          <a:xfrm rot="16200000">
            <a:off x="1018572" y="4323148"/>
            <a:ext cx="914400" cy="914400"/>
          </a:xfrm>
          <a:prstGeom prst="halfFrame">
            <a:avLst>
              <a:gd name="adj1" fmla="val 18000"/>
              <a:gd name="adj2" fmla="val 1933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p:cNvSpPr/>
          <p:nvPr userDrawn="1"/>
        </p:nvSpPr>
        <p:spPr>
          <a:xfrm>
            <a:off x="1610623" y="1647185"/>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59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p:cNvSpPr>
            <a:spLocks noGrp="1"/>
          </p:cNvSpPr>
          <p:nvPr>
            <p:ph type="pic" sz="quarter" idx="13"/>
          </p:nvPr>
        </p:nvSpPr>
        <p:spPr>
          <a:xfrm>
            <a:off x="585494" y="176078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80" name="平行四边形 79"/>
          <p:cNvSpPr/>
          <p:nvPr userDrawn="1"/>
        </p:nvSpPr>
        <p:spPr>
          <a:xfrm>
            <a:off x="3233819" y="2789471"/>
            <a:ext cx="1216152" cy="1067957"/>
          </a:xfrm>
          <a:prstGeom prst="parallelogram">
            <a:avLst>
              <a:gd name="adj" fmla="val 14287"/>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p:cNvSpPr/>
          <p:nvPr userDrawn="1"/>
        </p:nvSpPr>
        <p:spPr>
          <a:xfrm>
            <a:off x="5218234"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p:cNvSpPr/>
          <p:nvPr userDrawn="1"/>
        </p:nvSpPr>
        <p:spPr>
          <a:xfrm>
            <a:off x="8841110" y="1641752"/>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p:cNvSpPr/>
          <p:nvPr userDrawn="1"/>
        </p:nvSpPr>
        <p:spPr>
          <a:xfrm>
            <a:off x="6869684" y="279963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p:cNvSpPr/>
          <p:nvPr userDrawn="1"/>
        </p:nvSpPr>
        <p:spPr>
          <a:xfrm>
            <a:off x="10466581" y="2789471"/>
            <a:ext cx="1216152" cy="1067957"/>
          </a:xfrm>
          <a:prstGeom prst="parallelogram">
            <a:avLst>
              <a:gd name="adj" fmla="val 14287"/>
            </a:avLst>
          </a:prstGeom>
          <a:solidFill>
            <a:schemeClr val="accent2"/>
          </a:solidFill>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415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p:cNvSpPr/>
          <p:nvPr userDrawn="1"/>
        </p:nvSpPr>
        <p:spPr>
          <a:xfrm>
            <a:off x="132334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p:cNvSpPr/>
          <p:nvPr userDrawn="1"/>
        </p:nvSpPr>
        <p:spPr>
          <a:xfrm>
            <a:off x="132334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p:cNvSpPr/>
          <p:nvPr userDrawn="1"/>
        </p:nvSpPr>
        <p:spPr>
          <a:xfrm>
            <a:off x="4005580"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p:cNvSpPr/>
          <p:nvPr userDrawn="1"/>
        </p:nvSpPr>
        <p:spPr>
          <a:xfrm>
            <a:off x="4005580"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p:cNvSpPr/>
          <p:nvPr userDrawn="1"/>
        </p:nvSpPr>
        <p:spPr>
          <a:xfrm>
            <a:off x="6684326"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p:cNvSpPr/>
          <p:nvPr userDrawn="1"/>
        </p:nvSpPr>
        <p:spPr>
          <a:xfrm>
            <a:off x="6684326"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p:cNvSpPr/>
          <p:nvPr userDrawn="1"/>
        </p:nvSpPr>
        <p:spPr>
          <a:xfrm>
            <a:off x="9359578" y="2356712"/>
            <a:ext cx="1405000" cy="1405000"/>
          </a:xfrm>
          <a:prstGeom prst="star6">
            <a:avLst>
              <a:gd name="adj" fmla="val 43409"/>
              <a:gd name="hf" fmla="val 115470"/>
            </a:avLst>
          </a:prstGeom>
          <a:solidFill>
            <a:schemeClr val="accent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p:cNvSpPr/>
          <p:nvPr userDrawn="1"/>
        </p:nvSpPr>
        <p:spPr>
          <a:xfrm>
            <a:off x="9359578" y="2116041"/>
            <a:ext cx="1405000" cy="1405000"/>
          </a:xfrm>
          <a:prstGeom prst="star6">
            <a:avLst>
              <a:gd name="adj" fmla="val 43409"/>
              <a:gd name="hf" fmla="val 115470"/>
            </a:avLst>
          </a:prstGeom>
          <a:solidFill>
            <a:schemeClr val="tx2"/>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28" y="543599"/>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328"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94481" y="2362754"/>
            <a:ext cx="3704317" cy="3521527"/>
            <a:chOff x="694481" y="2536373"/>
            <a:chExt cx="3704317" cy="3521527"/>
          </a:xfrm>
        </p:grpSpPr>
        <p:sp>
          <p:nvSpPr>
            <p:cNvPr id="58" name="平行四边形 57"/>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4232027" y="2362754"/>
            <a:ext cx="3704317" cy="3521527"/>
            <a:chOff x="694481" y="2536373"/>
            <a:chExt cx="3704317" cy="3521527"/>
          </a:xfrm>
        </p:grpSpPr>
        <p:sp>
          <p:nvSpPr>
            <p:cNvPr id="64" name="平行四边形 63"/>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p:cNvGrpSpPr/>
          <p:nvPr/>
        </p:nvGrpSpPr>
        <p:grpSpPr>
          <a:xfrm>
            <a:off x="7769574" y="2362754"/>
            <a:ext cx="3704317" cy="3521527"/>
            <a:chOff x="694481" y="2536373"/>
            <a:chExt cx="3704317" cy="3521527"/>
          </a:xfrm>
        </p:grpSpPr>
        <p:sp>
          <p:nvSpPr>
            <p:cNvPr id="69" name="平行四边形 68"/>
            <p:cNvSpPr/>
            <p:nvPr/>
          </p:nvSpPr>
          <p:spPr>
            <a:xfrm flipH="1">
              <a:off x="1620593" y="2536373"/>
              <a:ext cx="2778205" cy="3227817"/>
            </a:xfrm>
            <a:prstGeom prst="parallelogram">
              <a:avLst>
                <a:gd name="adj" fmla="val 29873"/>
              </a:avLst>
            </a:prstGeom>
            <a:solidFill>
              <a:srgbClr val="0015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p:cNvSpPr/>
            <p:nvPr/>
          </p:nvSpPr>
          <p:spPr>
            <a:xfrm>
              <a:off x="694481" y="2536373"/>
              <a:ext cx="2882095" cy="3521527"/>
            </a:xfrm>
            <a:prstGeom prst="parallelogram">
              <a:avLst>
                <a:gd name="adj" fmla="val 2987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p:cNvSpPr>
            <a:spLocks noGrp="1"/>
          </p:cNvSpPr>
          <p:nvPr>
            <p:ph type="body" sz="quarter" idx="19"/>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47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321835" y="4726023"/>
            <a:ext cx="9523643" cy="1400498"/>
          </a:xfrm>
          <a:prstGeom prst="rect">
            <a:avLst/>
          </a:prstGeom>
          <a:solidFill>
            <a:schemeClr val="tx2"/>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2"/>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0434"/>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7017"/>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userDrawn="1"/>
        </p:nvCxnSpPr>
        <p:spPr>
          <a:xfrm>
            <a:off x="3516086" y="1840738"/>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a:off x="11335512"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a:off x="3537858" y="1840738"/>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838200" y="4211054"/>
            <a:ext cx="7837714"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856488"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8654142" y="4211054"/>
            <a:ext cx="0" cy="158826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图片占位符 6"/>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743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77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629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303"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606" y="552779"/>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6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4300"/>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userDrawn="1"/>
        </p:nvSpPr>
        <p:spPr>
          <a:xfrm>
            <a:off x="730009" y="2026862"/>
            <a:ext cx="10731982" cy="3064688"/>
          </a:xfrm>
          <a:prstGeom prst="rect">
            <a:avLst/>
          </a:prstGeom>
          <a:solidFill>
            <a:schemeClr val="tx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p:cNvSpPr>
            <a:spLocks noGrp="1"/>
          </p:cNvSpPr>
          <p:nvPr>
            <p:ph type="media" sz="quarter" idx="13"/>
          </p:nvPr>
        </p:nvSpPr>
        <p:spPr>
          <a:xfrm>
            <a:off x="6382584" y="1997567"/>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dirty="0"/>
          </a:p>
        </p:txBody>
      </p:sp>
      <p:sp>
        <p:nvSpPr>
          <p:cNvPr id="55" name="文本占位符 6"/>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p:cNvSpPr>
            <a:spLocks noGrp="1"/>
          </p:cNvSpPr>
          <p:nvPr>
            <p:ph type="body" sz="quarter" idx="17"/>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rcRect t="12500" b="12500"/>
          <a:stretch>
            <a:fillRect/>
          </a:stretch>
        </p:blipFill>
        <p:spPr>
          <a:xfrm flipH="1">
            <a:off x="0" y="0"/>
            <a:ext cx="12192000" cy="6858000"/>
          </a:xfrm>
          <a:prstGeom prst="rect">
            <a:avLst/>
          </a:prstGeom>
        </p:spPr>
      </p:pic>
      <p:sp>
        <p:nvSpPr>
          <p:cNvPr id="5" name="矩形 4"/>
          <p:cNvSpPr/>
          <p:nvPr userDrawn="1"/>
        </p:nvSpPr>
        <p:spPr>
          <a:xfrm>
            <a:off x="0" y="0"/>
            <a:ext cx="12191999" cy="6858000"/>
          </a:xfrm>
          <a:prstGeom prst="rect">
            <a:avLst/>
          </a:prstGeom>
          <a:gradFill>
            <a:gsLst>
              <a:gs pos="100000">
                <a:schemeClr val="accent2">
                  <a:lumMod val="57000"/>
                </a:schemeClr>
              </a:gs>
              <a:gs pos="0">
                <a:schemeClr val="accent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247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374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52205"/>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6542"/>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147"/>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35163"/>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35106"/>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p:cNvSpPr>
            <a:spLocks noGrp="1"/>
          </p:cNvSpPr>
          <p:nvPr>
            <p:ph type="body" sz="quarter" idx="18"/>
          </p:nvPr>
        </p:nvSpPr>
        <p:spPr>
          <a:xfrm>
            <a:off x="10417200" y="87340"/>
            <a:ext cx="170368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Effect>
                      <a14:saturation sat="50000"/>
                    </a14:imgEffect>
                  </a14:imgLayer>
                </a14:imgProps>
              </a:ext>
              <a:ext uri="{28A0092B-C50C-407E-A947-70E740481C1C}">
                <a14:useLocalDpi xmlns:a14="http://schemas.microsoft.com/office/drawing/2010/main" val="0"/>
              </a:ext>
            </a:extLst>
          </a:blip>
          <a:srcRect l="592" r="592"/>
          <a:stretch>
            <a:fillRect/>
          </a:stretch>
        </p:blipFill>
        <p:spPr>
          <a:xfrm>
            <a:off x="-1" y="1"/>
            <a:ext cx="12192001" cy="6858000"/>
          </a:xfrm>
          <a:prstGeom prst="rect">
            <a:avLst/>
          </a:prstGeom>
        </p:spPr>
      </p:pic>
      <p:sp>
        <p:nvSpPr>
          <p:cNvPr id="4" name="矩形 3"/>
          <p:cNvSpPr/>
          <p:nvPr userDrawn="1"/>
        </p:nvSpPr>
        <p:spPr>
          <a:xfrm>
            <a:off x="0" y="1"/>
            <a:ext cx="12192000" cy="68579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userDrawn="1"/>
        </p:nvSpPr>
        <p:spPr>
          <a:xfrm>
            <a:off x="0" y="1670588"/>
            <a:ext cx="12192000" cy="3516825"/>
          </a:xfrm>
          <a:prstGeom prst="rect">
            <a:avLst/>
          </a:prstGeom>
          <a:solidFill>
            <a:schemeClr val="tx2">
              <a:lumMod val="60000"/>
              <a:lumOff val="40000"/>
            </a:schemeClr>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矩形 5"/>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p:cNvGrpSpPr/>
          <p:nvPr userDrawn="1"/>
        </p:nvGrpSpPr>
        <p:grpSpPr>
          <a:xfrm>
            <a:off x="4936352" y="6468762"/>
            <a:ext cx="2319296" cy="261610"/>
            <a:chOff x="4936352" y="6468762"/>
            <a:chExt cx="2319296" cy="261610"/>
          </a:xfrm>
        </p:grpSpPr>
        <p:sp>
          <p:nvSpPr>
            <p:cNvPr id="56" name="文本框 55"/>
            <p:cNvSpPr txBox="1"/>
            <p:nvPr userDrawn="1"/>
          </p:nvSpPr>
          <p:spPr>
            <a:xfrm>
              <a:off x="5245450" y="6468762"/>
              <a:ext cx="1701107" cy="261610"/>
            </a:xfrm>
            <a:prstGeom prst="rect">
              <a:avLst/>
            </a:prstGeom>
            <a:noFill/>
          </p:spPr>
          <p:txBody>
            <a:bodyPr wrap="none" rtlCol="0">
              <a:spAutoFit/>
            </a:bodyPr>
            <a:lstStyle/>
            <a:p>
              <a:pPr algn="ctr"/>
              <a:r>
                <a:rPr lang="zh-CN" altLang="en-US" sz="1100" spc="300" dirty="0">
                  <a:solidFill>
                    <a:schemeClr val="bg1"/>
                  </a:solidFill>
                  <a:latin typeface="+mn-ea"/>
                  <a:ea typeface="+mn-ea"/>
                </a:rPr>
                <a:t>公诚勇毅 三实一新</a:t>
              </a:r>
              <a:endParaRPr lang="zh-CN" altLang="en-US" sz="1100" spc="300" dirty="0">
                <a:solidFill>
                  <a:schemeClr val="bg1"/>
                </a:solidFill>
                <a:latin typeface="+mn-ea"/>
                <a:ea typeface="+mn-ea"/>
              </a:endParaRPr>
            </a:p>
          </p:txBody>
        </p:sp>
        <p:grpSp>
          <p:nvGrpSpPr>
            <p:cNvPr id="59" name="组合 58"/>
            <p:cNvGrpSpPr/>
            <p:nvPr userDrawn="1"/>
          </p:nvGrpSpPr>
          <p:grpSpPr>
            <a:xfrm>
              <a:off x="4936352" y="6592514"/>
              <a:ext cx="2319296" cy="0"/>
              <a:chOff x="4913990" y="6592514"/>
              <a:chExt cx="2319296" cy="0"/>
            </a:xfrm>
          </p:grpSpPr>
          <p:cxnSp>
            <p:nvCxnSpPr>
              <p:cNvPr id="57" name="直接连接符 56"/>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p:cNvSpPr>
            <a:spLocks noGrp="1"/>
          </p:cNvSpPr>
          <p:nvPr>
            <p:ph sz="quarter" idx="10" hasCustomPrompt="1"/>
          </p:nvPr>
        </p:nvSpPr>
        <p:spPr>
          <a:xfrm>
            <a:off x="3297437" y="2028066"/>
            <a:ext cx="1316885" cy="2223133"/>
          </a:xfrm>
        </p:spPr>
        <p:txBody>
          <a:bodyPr>
            <a:noAutofit/>
          </a:bodyPr>
          <a:lstStyle>
            <a:lvl1pPr marL="0" indent="0" algn="ctr">
              <a:buNone/>
              <a:defRPr sz="23900">
                <a:solidFill>
                  <a:srgbClr val="23457A"/>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r>
              <a:rPr lang="zh-CN" altLang="en-US" dirty="0"/>
              <a:t>对象</a:t>
            </a:r>
            <a:endParaRPr lang="zh-CN" altLang="en-US" dirty="0"/>
          </a:p>
        </p:txBody>
      </p:sp>
      <p:pic>
        <p:nvPicPr>
          <p:cNvPr id="10" name="图片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25971" y="63814"/>
            <a:ext cx="6740056" cy="67303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p:cNvSpPr/>
          <p:nvPr userDrawn="1"/>
        </p:nvSpPr>
        <p:spPr>
          <a:xfrm rot="16200000">
            <a:off x="-998219"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3" name="任意多边形: 形状 42"/>
          <p:cNvSpPr/>
          <p:nvPr userDrawn="1"/>
        </p:nvSpPr>
        <p:spPr>
          <a:xfrm rot="16200000">
            <a:off x="-998220" y="998221"/>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2">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4" name="任意多边形: 形状 43"/>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1" fmla="*/ 12192000 w 12283440"/>
              <a:gd name="connsiteY0-2" fmla="*/ 0 h 3317099"/>
              <a:gd name="connsiteX1-3" fmla="*/ 12192000 w 12283440"/>
              <a:gd name="connsiteY1-4" fmla="*/ 3317099 h 3317099"/>
              <a:gd name="connsiteX2-5" fmla="*/ 11949809 w 12283440"/>
              <a:gd name="connsiteY2-6" fmla="*/ 3274129 h 3317099"/>
              <a:gd name="connsiteX3-7" fmla="*/ 6096000 w 12283440"/>
              <a:gd name="connsiteY3-8" fmla="*/ 2849880 h 3317099"/>
              <a:gd name="connsiteX4-9" fmla="*/ 242191 w 12283440"/>
              <a:gd name="connsiteY4-10" fmla="*/ 3274129 h 3317099"/>
              <a:gd name="connsiteX5-11" fmla="*/ 0 w 12283440"/>
              <a:gd name="connsiteY5-12" fmla="*/ 3317099 h 3317099"/>
              <a:gd name="connsiteX6-13" fmla="*/ 0 w 12283440"/>
              <a:gd name="connsiteY6-14" fmla="*/ 0 h 3317099"/>
              <a:gd name="connsiteX7" fmla="*/ 12283440 w 12283440"/>
              <a:gd name="connsiteY7" fmla="*/ 91440 h 3317099"/>
              <a:gd name="connsiteX0-15" fmla="*/ 12192000 w 12192000"/>
              <a:gd name="connsiteY0-16" fmla="*/ 0 h 3317099"/>
              <a:gd name="connsiteX1-17" fmla="*/ 12192000 w 12192000"/>
              <a:gd name="connsiteY1-18" fmla="*/ 3317099 h 3317099"/>
              <a:gd name="connsiteX2-19" fmla="*/ 11949809 w 12192000"/>
              <a:gd name="connsiteY2-20" fmla="*/ 3274129 h 3317099"/>
              <a:gd name="connsiteX3-21" fmla="*/ 6096000 w 12192000"/>
              <a:gd name="connsiteY3-22" fmla="*/ 2849880 h 3317099"/>
              <a:gd name="connsiteX4-23" fmla="*/ 242191 w 12192000"/>
              <a:gd name="connsiteY4-24" fmla="*/ 3274129 h 3317099"/>
              <a:gd name="connsiteX5-25" fmla="*/ 0 w 12192000"/>
              <a:gd name="connsiteY5-26" fmla="*/ 3317099 h 3317099"/>
              <a:gd name="connsiteX6-27" fmla="*/ 0 w 12192000"/>
              <a:gd name="connsiteY6-28" fmla="*/ 0 h 3317099"/>
              <a:gd name="connsiteX0-29" fmla="*/ 12192000 w 12192000"/>
              <a:gd name="connsiteY0-30" fmla="*/ 3317099 h 3317099"/>
              <a:gd name="connsiteX1-31" fmla="*/ 11949809 w 12192000"/>
              <a:gd name="connsiteY1-32" fmla="*/ 3274129 h 3317099"/>
              <a:gd name="connsiteX2-33" fmla="*/ 6096000 w 12192000"/>
              <a:gd name="connsiteY2-34" fmla="*/ 2849880 h 3317099"/>
              <a:gd name="connsiteX3-35" fmla="*/ 242191 w 12192000"/>
              <a:gd name="connsiteY3-36" fmla="*/ 3274129 h 3317099"/>
              <a:gd name="connsiteX4-37" fmla="*/ 0 w 12192000"/>
              <a:gd name="connsiteY4-38" fmla="*/ 3317099 h 3317099"/>
              <a:gd name="connsiteX5-39" fmla="*/ 0 w 12192000"/>
              <a:gd name="connsiteY5-40" fmla="*/ 0 h 3317099"/>
              <a:gd name="connsiteX0-41" fmla="*/ 12192000 w 12192000"/>
              <a:gd name="connsiteY0-42" fmla="*/ 467219 h 467219"/>
              <a:gd name="connsiteX1-43" fmla="*/ 11949809 w 12192000"/>
              <a:gd name="connsiteY1-44" fmla="*/ 424249 h 467219"/>
              <a:gd name="connsiteX2-45" fmla="*/ 6096000 w 12192000"/>
              <a:gd name="connsiteY2-46" fmla="*/ 0 h 467219"/>
              <a:gd name="connsiteX3-47" fmla="*/ 242191 w 12192000"/>
              <a:gd name="connsiteY3-48" fmla="*/ 424249 h 467219"/>
              <a:gd name="connsiteX4-49" fmla="*/ 0 w 12192000"/>
              <a:gd name="connsiteY4-50" fmla="*/ 467219 h 46721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 name="图片 2"/>
          <p:cNvPicPr>
            <a:picLocks noChangeAspect="1"/>
          </p:cNvPicPr>
          <p:nvPr userDrawn="1"/>
        </p:nvPicPr>
        <p:blipFill rotWithShape="1">
          <a:blip r:embed="rId3">
            <a:extLst>
              <a:ext uri="{28A0092B-C50C-407E-A947-70E740481C1C}">
                <a14:useLocalDpi xmlns:a14="http://schemas.microsoft.com/office/drawing/2010/main" val="0"/>
              </a:ext>
            </a:extLst>
          </a:blip>
          <a:srcRect r="50000"/>
          <a:stretch>
            <a:fillRect/>
          </a:stretch>
        </p:blipFill>
        <p:spPr>
          <a:xfrm>
            <a:off x="9203790" y="445078"/>
            <a:ext cx="2988210" cy="59678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6" name="文本框 5"/>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2" name="矩形 141"/>
          <p:cNvSpPr/>
          <p:nvPr userDrawn="1"/>
        </p:nvSpPr>
        <p:spPr>
          <a:xfrm>
            <a:off x="12120880" y="96567"/>
            <a:ext cx="71120" cy="350878"/>
          </a:xfrm>
          <a:prstGeom prst="rect">
            <a:avLst/>
          </a:prstGeom>
          <a:solidFill>
            <a:schemeClr val="accent3"/>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222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p:cNvSpPr/>
          <p:nvPr userDrawn="1"/>
        </p:nvSpPr>
        <p:spPr>
          <a:xfrm>
            <a:off x="0" y="532994"/>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p:cNvSpPr>
            <a:spLocks noGrp="1"/>
          </p:cNvSpPr>
          <p:nvPr>
            <p:ph type="body" sz="quarter" idx="16"/>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公</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诚</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勇</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毅 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实</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一</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新</a:t>
            </a:r>
            <a:endParaRPr lang="zh-CN" altLang="en-US" sz="1100" spc="300" dirty="0">
              <a:solidFill>
                <a:schemeClr val="tx1">
                  <a:lumMod val="65000"/>
                  <a:lumOff val="35000"/>
                </a:schemeClr>
              </a:solidFill>
              <a:latin typeface="+mn-ea"/>
              <a:ea typeface="+mn-ea"/>
            </a:endParaRPr>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p:cNvSpPr/>
          <p:nvPr userDrawn="1"/>
        </p:nvSpPr>
        <p:spPr>
          <a:xfrm>
            <a:off x="0" y="548653"/>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53295"/>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2"/>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pic>
        <p:nvPicPr>
          <p:cNvPr id="7" name="图片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userDrawn="1"/>
        </p:nvSpPr>
        <p:spPr>
          <a:xfrm>
            <a:off x="-2392680" y="3707929"/>
            <a:ext cx="16977360" cy="57645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userDrawn="1"/>
        </p:nvSpPr>
        <p:spPr>
          <a:xfrm>
            <a:off x="-2392680" y="3850640"/>
            <a:ext cx="16977360" cy="5764554"/>
          </a:xfrm>
          <a:prstGeom prst="ellipse">
            <a:avLst/>
          </a:prstGeom>
          <a:solidFill>
            <a:schemeClr val="accent2"/>
          </a:solidFill>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2"/>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 name="connsiteX0-41" fmla="*/ 12192000 w 12192000"/>
              <a:gd name="connsiteY0-42" fmla="*/ 0 h 1730415"/>
              <a:gd name="connsiteX1-43" fmla="*/ 6096000 w 12192000"/>
              <a:gd name="connsiteY1-44" fmla="*/ 428577 h 1730415"/>
              <a:gd name="connsiteX2-45" fmla="*/ 0 w 12192000"/>
              <a:gd name="connsiteY2-46" fmla="*/ 0 h 1730415"/>
              <a:gd name="connsiteX3-47" fmla="*/ 0 w 12192000"/>
              <a:gd name="connsiteY3-48" fmla="*/ 1730415 h 1730415"/>
              <a:gd name="connsiteX4-49" fmla="*/ 6096000 w 12192000"/>
              <a:gd name="connsiteY4-50" fmla="*/ 1730415 h 1730415"/>
              <a:gd name="connsiteX5-51" fmla="*/ 12192000 w 12192000"/>
              <a:gd name="connsiteY5-52" fmla="*/ 1730415 h 1730415"/>
              <a:gd name="connsiteX6-53" fmla="*/ 12192000 w 12192000"/>
              <a:gd name="connsiteY6-54" fmla="*/ 0 h 1730415"/>
              <a:gd name="connsiteX0-55" fmla="*/ 12192000 w 12192000"/>
              <a:gd name="connsiteY0-56" fmla="*/ 0 h 1730415"/>
              <a:gd name="connsiteX1-57" fmla="*/ 6096000 w 12192000"/>
              <a:gd name="connsiteY1-58" fmla="*/ 428577 h 1730415"/>
              <a:gd name="connsiteX2-59" fmla="*/ 0 w 12192000"/>
              <a:gd name="connsiteY2-60" fmla="*/ 0 h 1730415"/>
              <a:gd name="connsiteX3-61" fmla="*/ 0 w 12192000"/>
              <a:gd name="connsiteY3-62" fmla="*/ 1730415 h 1730415"/>
              <a:gd name="connsiteX4-63" fmla="*/ 6096000 w 12192000"/>
              <a:gd name="connsiteY4-64" fmla="*/ 1730415 h 1730415"/>
              <a:gd name="connsiteX5-65" fmla="*/ 12192000 w 12192000"/>
              <a:gd name="connsiteY5-66" fmla="*/ 1730415 h 1730415"/>
              <a:gd name="connsiteX6-67" fmla="*/ 12192000 w 12192000"/>
              <a:gd name="connsiteY6-68" fmla="*/ 0 h 1730415"/>
              <a:gd name="connsiteX0-69" fmla="*/ 12192000 w 12192000"/>
              <a:gd name="connsiteY0-70" fmla="*/ 0 h 1730415"/>
              <a:gd name="connsiteX1-71" fmla="*/ 6096000 w 12192000"/>
              <a:gd name="connsiteY1-72" fmla="*/ 428577 h 1730415"/>
              <a:gd name="connsiteX2-73" fmla="*/ 0 w 12192000"/>
              <a:gd name="connsiteY2-74" fmla="*/ 0 h 1730415"/>
              <a:gd name="connsiteX3-75" fmla="*/ 0 w 12192000"/>
              <a:gd name="connsiteY3-76" fmla="*/ 1730415 h 1730415"/>
              <a:gd name="connsiteX4-77" fmla="*/ 6096000 w 12192000"/>
              <a:gd name="connsiteY4-78" fmla="*/ 1730415 h 1730415"/>
              <a:gd name="connsiteX5-79" fmla="*/ 12192000 w 12192000"/>
              <a:gd name="connsiteY5-80" fmla="*/ 1730415 h 1730415"/>
              <a:gd name="connsiteX6-81" fmla="*/ 12192000 w 12192000"/>
              <a:gd name="connsiteY6-82"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1" fmla="*/ 12192000 w 12192000"/>
              <a:gd name="connsiteY0-2" fmla="*/ 0 h 1730415"/>
              <a:gd name="connsiteX1-3" fmla="*/ 6096000 w 12192000"/>
              <a:gd name="connsiteY1-4" fmla="*/ 219919 h 1730415"/>
              <a:gd name="connsiteX2-5" fmla="*/ 0 w 12192000"/>
              <a:gd name="connsiteY2-6" fmla="*/ 0 h 1730415"/>
              <a:gd name="connsiteX3-7" fmla="*/ 0 w 12192000"/>
              <a:gd name="connsiteY3-8" fmla="*/ 1730415 h 1730415"/>
              <a:gd name="connsiteX4-9" fmla="*/ 6096000 w 12192000"/>
              <a:gd name="connsiteY4-10" fmla="*/ 1730415 h 1730415"/>
              <a:gd name="connsiteX5-11" fmla="*/ 12192000 w 12192000"/>
              <a:gd name="connsiteY5-12" fmla="*/ 1730415 h 1730415"/>
              <a:gd name="connsiteX6" fmla="*/ 12192000 w 12192000"/>
              <a:gd name="connsiteY6" fmla="*/ 0 h 1730415"/>
              <a:gd name="connsiteX0-13" fmla="*/ 12192000 w 12192000"/>
              <a:gd name="connsiteY0-14" fmla="*/ 0 h 1730415"/>
              <a:gd name="connsiteX1-15" fmla="*/ 6096000 w 12192000"/>
              <a:gd name="connsiteY1-16" fmla="*/ 219919 h 1730415"/>
              <a:gd name="connsiteX2-17" fmla="*/ 0 w 12192000"/>
              <a:gd name="connsiteY2-18" fmla="*/ 0 h 1730415"/>
              <a:gd name="connsiteX3-19" fmla="*/ 0 w 12192000"/>
              <a:gd name="connsiteY3-20" fmla="*/ 1730415 h 1730415"/>
              <a:gd name="connsiteX4-21" fmla="*/ 6096000 w 12192000"/>
              <a:gd name="connsiteY4-22" fmla="*/ 1730415 h 1730415"/>
              <a:gd name="connsiteX5-23" fmla="*/ 12192000 w 12192000"/>
              <a:gd name="connsiteY5-24" fmla="*/ 1730415 h 1730415"/>
              <a:gd name="connsiteX6-25" fmla="*/ 12192000 w 12192000"/>
              <a:gd name="connsiteY6-26" fmla="*/ 0 h 1730415"/>
              <a:gd name="connsiteX0-27" fmla="*/ 12192000 w 12192000"/>
              <a:gd name="connsiteY0-28" fmla="*/ 0 h 1730415"/>
              <a:gd name="connsiteX1-29" fmla="*/ 6096000 w 12192000"/>
              <a:gd name="connsiteY1-30" fmla="*/ 219919 h 1730415"/>
              <a:gd name="connsiteX2-31" fmla="*/ 0 w 12192000"/>
              <a:gd name="connsiteY2-32" fmla="*/ 0 h 1730415"/>
              <a:gd name="connsiteX3-33" fmla="*/ 0 w 12192000"/>
              <a:gd name="connsiteY3-34" fmla="*/ 1730415 h 1730415"/>
              <a:gd name="connsiteX4-35" fmla="*/ 6096000 w 12192000"/>
              <a:gd name="connsiteY4-36" fmla="*/ 1730415 h 1730415"/>
              <a:gd name="connsiteX5-37" fmla="*/ 12192000 w 12192000"/>
              <a:gd name="connsiteY5-38" fmla="*/ 1730415 h 1730415"/>
              <a:gd name="connsiteX6-39" fmla="*/ 12192000 w 12192000"/>
              <a:gd name="connsiteY6-40" fmla="*/ 0 h 17304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p:cNvSpPr>
            <a:spLocks noGrp="1"/>
          </p:cNvSpPr>
          <p:nvPr>
            <p:ph type="body" sz="quarter" idx="19"/>
          </p:nvPr>
        </p:nvSpPr>
        <p:spPr>
          <a:xfrm>
            <a:off x="10064400" y="87340"/>
            <a:ext cx="198536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2" name="文本框 1"/>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4" name="图片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8898"/>
            <a:ext cx="446858" cy="446216"/>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userDrawn="1"/>
        </p:nvSpPr>
        <p:spPr>
          <a:xfrm>
            <a:off x="1342195" y="96567"/>
            <a:ext cx="107949" cy="350878"/>
          </a:xfrm>
          <a:prstGeom prst="rect">
            <a:avLst/>
          </a:prstGeom>
          <a:solidFill>
            <a:schemeClr val="tx2"/>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p:cNvSpPr/>
          <p:nvPr userDrawn="1"/>
        </p:nvSpPr>
        <p:spPr>
          <a:xfrm>
            <a:off x="0" y="1"/>
            <a:ext cx="1377387" cy="5440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userDrawn="1"/>
        </p:nvSpPr>
        <p:spPr>
          <a:xfrm>
            <a:off x="12120880" y="96567"/>
            <a:ext cx="71120" cy="350878"/>
          </a:xfrm>
          <a:prstGeom prst="rect">
            <a:avLst/>
          </a:prstGeom>
          <a:solidFill>
            <a:schemeClr val="tx2"/>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p:cNvSpPr/>
          <p:nvPr userDrawn="1"/>
        </p:nvSpPr>
        <p:spPr>
          <a:xfrm>
            <a:off x="0" y="3726208"/>
            <a:ext cx="12192000" cy="30036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userDrawn="1"/>
        </p:nvSpPr>
        <p:spPr>
          <a:xfrm>
            <a:off x="-24935" y="569008"/>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0" y="3854368"/>
            <a:ext cx="12192000" cy="30036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fld>
            <a:endParaRPr lang="zh-CN" altLang="en-US" spc="90" dirty="0"/>
          </a:p>
        </p:txBody>
      </p:sp>
      <p:cxnSp>
        <p:nvCxnSpPr>
          <p:cNvPr id="150" name="直接连接符 149"/>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71" name="文本占位符 6"/>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p:cNvSpPr>
            <a:spLocks noGrp="1"/>
          </p:cNvSpPr>
          <p:nvPr>
            <p:ph type="body" sz="quarter" idx="18"/>
          </p:nvPr>
        </p:nvSpPr>
        <p:spPr>
          <a:xfrm>
            <a:off x="10064400" y="87340"/>
            <a:ext cx="205648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 name="文本框 7"/>
          <p:cNvSpPr txBox="1"/>
          <p:nvPr userDrawn="1"/>
        </p:nvSpPr>
        <p:spPr>
          <a:xfrm>
            <a:off x="424497" y="6468762"/>
            <a:ext cx="2268570" cy="261610"/>
          </a:xfrm>
          <a:prstGeom prst="rect">
            <a:avLst/>
          </a:prstGeom>
          <a:noFill/>
        </p:spPr>
        <p:txBody>
          <a:bodyPr wrap="none" rtlCol="0">
            <a:spAutoFit/>
          </a:bodyPr>
          <a:lstStyle/>
          <a:p>
            <a:r>
              <a:rPr lang="zh-CN" altLang="en-US" sz="1100" spc="300" dirty="0">
                <a:solidFill>
                  <a:schemeClr val="bg1"/>
                </a:solidFill>
                <a:latin typeface="+mn-ea"/>
                <a:ea typeface="+mn-ea"/>
              </a:rPr>
              <a:t>公</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诚</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勇</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毅 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实</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一</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新</a:t>
            </a:r>
            <a:endParaRPr lang="zh-CN" altLang="en-US" sz="1100" spc="300" dirty="0">
              <a:solidFill>
                <a:schemeClr val="bg1"/>
              </a:solidFill>
              <a:latin typeface="+mn-ea"/>
              <a:ea typeface="+mn-ea"/>
            </a:endParaRPr>
          </a:p>
        </p:txBody>
      </p:sp>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7669" y="43036"/>
            <a:ext cx="446858" cy="446216"/>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30.png"/><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sv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26.png"/><Relationship Id="rId3" Type="http://schemas.openxmlformats.org/officeDocument/2006/relationships/tags" Target="../tags/tag4.xml"/><Relationship Id="rId2" Type="http://schemas.openxmlformats.org/officeDocument/2006/relationships/tags" Target="../tags/tag3.xml"/><Relationship Id="rId10" Type="http://schemas.openxmlformats.org/officeDocument/2006/relationships/notesSlide" Target="../notesSlides/notesSlide8.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image" Target="../media/image28.png"/><Relationship Id="rId3" Type="http://schemas.openxmlformats.org/officeDocument/2006/relationships/image" Target="../media/image1.svg"/><Relationship Id="rId2" Type="http://schemas.openxmlformats.org/officeDocument/2006/relationships/image" Target="../media/image22.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信息网络基础文献汇报</a:t>
            </a:r>
            <a:endParaRPr lang="zh-CN" altLang="en-US" sz="4800" b="1" dirty="0">
              <a:solidFill>
                <a:schemeClr val="bg1"/>
              </a:solidFill>
              <a:latin typeface="+mj-ea"/>
              <a:ea typeface="+mj-ea"/>
            </a:endParaRPr>
          </a:p>
        </p:txBody>
      </p:sp>
      <p:sp>
        <p:nvSpPr>
          <p:cNvPr id="8" name="矩形 7"/>
          <p:cNvSpPr/>
          <p:nvPr/>
        </p:nvSpPr>
        <p:spPr>
          <a:xfrm>
            <a:off x="4994910" y="4586605"/>
            <a:ext cx="2483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3" name="文本框 2"/>
          <p:cNvSpPr txBox="1"/>
          <p:nvPr/>
        </p:nvSpPr>
        <p:spPr>
          <a:xfrm>
            <a:off x="652780" y="665480"/>
            <a:ext cx="6951345" cy="521970"/>
          </a:xfrm>
          <a:prstGeom prst="rect">
            <a:avLst/>
          </a:prstGeom>
          <a:noFill/>
        </p:spPr>
        <p:txBody>
          <a:bodyPr wrap="none" rtlCol="0" anchor="t">
            <a:spAutoFit/>
          </a:bodyPr>
          <a:p>
            <a:r>
              <a:rPr lang="zh-CN" altLang="en-US" sz="2800" b="1">
                <a:gradFill>
                  <a:gsLst>
                    <a:gs pos="0">
                      <a:srgbClr val="012D86"/>
                    </a:gs>
                    <a:gs pos="100000">
                      <a:srgbClr val="0E2557"/>
                    </a:gs>
                  </a:gsLst>
                  <a:lin scaled="0"/>
                </a:gradFill>
                <a:sym typeface="+mn-ea"/>
              </a:rPr>
              <a:t>基于按需的路由协议：适用于动态水下网络</a:t>
            </a:r>
            <a:endParaRPr lang="zh-CN" altLang="en-US" sz="2800" b="1">
              <a:gradFill>
                <a:gsLst>
                  <a:gs pos="0">
                    <a:srgbClr val="012D86"/>
                  </a:gs>
                  <a:gs pos="100000">
                    <a:srgbClr val="0E2557"/>
                  </a:gs>
                </a:gsLst>
                <a:lin scaled="0"/>
              </a:gradFill>
              <a:sym typeface="+mn-ea"/>
            </a:endParaRPr>
          </a:p>
        </p:txBody>
      </p:sp>
      <p:sp>
        <p:nvSpPr>
          <p:cNvPr id="101" name="矩形: 圆角 100"/>
          <p:cNvSpPr/>
          <p:nvPr/>
        </p:nvSpPr>
        <p:spPr>
          <a:xfrm>
            <a:off x="581660" y="1280795"/>
            <a:ext cx="11095355" cy="3220720"/>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581812" y="1453285"/>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协议一</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515235" y="1453515"/>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altLang="en-US" sz="2400" b="1" dirty="0">
                <a:latin typeface="微软雅黑" panose="020B0503020204020204" charset="-122"/>
                <a:ea typeface="微软雅黑" panose="020B0503020204020204" charset="-122"/>
              </a:rPr>
              <a:t>AUSNET协议（</a:t>
            </a:r>
            <a:r>
              <a:rPr lang="en-US" altLang="zh-CN" sz="2400" b="1" dirty="0">
                <a:latin typeface="微软雅黑" panose="020B0503020204020204" charset="-122"/>
                <a:ea typeface="微软雅黑" panose="020B0503020204020204" charset="-122"/>
              </a:rPr>
              <a:t>DSR</a:t>
            </a:r>
            <a:r>
              <a:rPr lang="zh-CN" altLang="en-US" sz="2400" b="1" dirty="0">
                <a:latin typeface="微软雅黑" panose="020B0503020204020204" charset="-122"/>
                <a:ea typeface="微软雅黑" panose="020B0503020204020204" charset="-122"/>
              </a:rPr>
              <a:t>协议的扩展）</a:t>
            </a:r>
            <a:endParaRPr lang="zh-CN" altLang="en-US" sz="2400" b="1" dirty="0">
              <a:latin typeface="微软雅黑" panose="020B0503020204020204" charset="-122"/>
              <a:ea typeface="微软雅黑" panose="020B0503020204020204" charset="-122"/>
            </a:endParaRPr>
          </a:p>
        </p:txBody>
      </p:sp>
      <p:cxnSp>
        <p:nvCxnSpPr>
          <p:cNvPr id="8" name="直接连接符 7"/>
          <p:cNvCxnSpPr/>
          <p:nvPr/>
        </p:nvCxnSpPr>
        <p:spPr>
          <a:xfrm flipV="1">
            <a:off x="865505" y="2072005"/>
            <a:ext cx="126809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61720" y="2072005"/>
            <a:ext cx="7539990"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652780" y="2072005"/>
            <a:ext cx="10886440" cy="2343785"/>
          </a:xfrm>
          <a:prstGeom prst="rect">
            <a:avLst/>
          </a:prstGeom>
          <a:noFill/>
        </p:spPr>
        <p:txBody>
          <a:bodyPr wrap="square" rtlCol="0">
            <a:spAutoFit/>
          </a:bodyPr>
          <a:p>
            <a:pPr marR="0" indent="0" algn="just"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AUSNET是动态源路由(DSR)的扩展版本，用于移动自组织网络。AUSNET</a:t>
            </a:r>
            <a:r>
              <a:rPr lang="zh-CN" dirty="0">
                <a:latin typeface="微软雅黑" panose="020B0503020204020204" charset="-122"/>
                <a:ea typeface="微软雅黑" panose="020B0503020204020204" charset="-122"/>
                <a:cs typeface="微软雅黑" panose="020B0503020204020204" charset="-122"/>
              </a:rPr>
              <a:t>除了带有</a:t>
            </a:r>
            <a:r>
              <a:rPr lang="en-US" altLang="zh-CN" dirty="0">
                <a:latin typeface="微软雅黑" panose="020B0503020204020204" charset="-122"/>
                <a:ea typeface="微软雅黑" panose="020B0503020204020204" charset="-122"/>
                <a:cs typeface="微软雅黑" panose="020B0503020204020204" charset="-122"/>
              </a:rPr>
              <a:t>DSR</a:t>
            </a:r>
            <a:r>
              <a:rPr lang="zh-CN" altLang="en-US" dirty="0">
                <a:latin typeface="微软雅黑" panose="020B0503020204020204" charset="-122"/>
                <a:ea typeface="微软雅黑" panose="020B0503020204020204" charset="-122"/>
                <a:cs typeface="微软雅黑" panose="020B0503020204020204" charset="-122"/>
              </a:rPr>
              <a:t>协议的能动性外，还</a:t>
            </a:r>
            <a:r>
              <a:rPr dirty="0">
                <a:latin typeface="微软雅黑" panose="020B0503020204020204" charset="-122"/>
                <a:ea typeface="微软雅黑" panose="020B0503020204020204" charset="-122"/>
                <a:cs typeface="微软雅黑" panose="020B0503020204020204" charset="-122"/>
              </a:rPr>
              <a:t>允许节点</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根据需要学习网络路由</a:t>
            </a:r>
            <a:r>
              <a:rPr dirty="0">
                <a:latin typeface="微软雅黑" panose="020B0503020204020204" charset="-122"/>
                <a:ea typeface="微软雅黑" panose="020B0503020204020204" charset="-122"/>
                <a:cs typeface="微软雅黑" panose="020B0503020204020204" charset="-122"/>
              </a:rPr>
              <a:t>，并听取来自邻居的节点发现。节点可以充当路由器，并允许根据需求通过添加或删除特定节点来实现网络的可伸缩性。AUSNET提出了</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基于预测的路由(PBR)思想</a:t>
            </a:r>
            <a:r>
              <a:rPr lang="zh-CN" dirty="0">
                <a:latin typeface="微软雅黑" panose="020B0503020204020204" charset="-122"/>
                <a:ea typeface="微软雅黑" panose="020B0503020204020204" charset="-122"/>
                <a:cs typeface="微软雅黑" panose="020B0503020204020204" charset="-122"/>
              </a:rPr>
              <a:t>，其</a:t>
            </a:r>
            <a:r>
              <a:rPr dirty="0">
                <a:latin typeface="微软雅黑" panose="020B0503020204020204" charset="-122"/>
                <a:ea typeface="微软雅黑" panose="020B0503020204020204" charset="-122"/>
                <a:cs typeface="微软雅黑" panose="020B0503020204020204" charset="-122"/>
              </a:rPr>
              <a:t>合理利用现有车辆运动信息的情况下进行演化，对当前网络拓扑进行估计。这是通过</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使用航位推算技术</a:t>
            </a:r>
            <a:r>
              <a:rPr dirty="0">
                <a:latin typeface="微软雅黑" panose="020B0503020204020204" charset="-122"/>
                <a:ea typeface="微软雅黑" panose="020B0503020204020204" charset="-122"/>
                <a:cs typeface="微软雅黑" panose="020B0503020204020204" charset="-122"/>
              </a:rPr>
              <a:t>根据车辆轨迹完成的。拓扑是借助生成树算法确定的，可以找到到达目的地的最短路径，同时减少DSR协议中创建的可观开销。如果预测失败，AUSNET将依靠DSR的路由发现机制</a:t>
            </a:r>
            <a:endParaRPr dirty="0">
              <a:latin typeface="微软雅黑" panose="020B0503020204020204" charset="-122"/>
              <a:ea typeface="微软雅黑" panose="020B0503020204020204" charset="-122"/>
              <a:cs typeface="微软雅黑" panose="020B0503020204020204" charset="-122"/>
            </a:endParaRPr>
          </a:p>
        </p:txBody>
      </p:sp>
      <p:sp>
        <p:nvSpPr>
          <p:cNvPr id="9" name="Freeform 55"/>
          <p:cNvSpPr>
            <a:spLocks noEditPoints="1"/>
          </p:cNvSpPr>
          <p:nvPr/>
        </p:nvSpPr>
        <p:spPr bwMode="auto">
          <a:xfrm>
            <a:off x="10964372" y="558008"/>
            <a:ext cx="574709" cy="629116"/>
          </a:xfrm>
          <a:custGeom>
            <a:avLst/>
            <a:gdLst>
              <a:gd name="T0" fmla="*/ 65 w 128"/>
              <a:gd name="T1" fmla="*/ 0 h 140"/>
              <a:gd name="T2" fmla="*/ 52 w 128"/>
              <a:gd name="T3" fmla="*/ 12 h 140"/>
              <a:gd name="T4" fmla="*/ 65 w 128"/>
              <a:gd name="T5" fmla="*/ 25 h 140"/>
              <a:gd name="T6" fmla="*/ 77 w 128"/>
              <a:gd name="T7" fmla="*/ 12 h 140"/>
              <a:gd name="T8" fmla="*/ 65 w 128"/>
              <a:gd name="T9" fmla="*/ 0 h 140"/>
              <a:gd name="T10" fmla="*/ 26 w 128"/>
              <a:gd name="T11" fmla="*/ 92 h 140"/>
              <a:gd name="T12" fmla="*/ 8 w 128"/>
              <a:gd name="T13" fmla="*/ 88 h 140"/>
              <a:gd name="T14" fmla="*/ 3 w 128"/>
              <a:gd name="T15" fmla="*/ 105 h 140"/>
              <a:gd name="T16" fmla="*/ 21 w 128"/>
              <a:gd name="T17" fmla="*/ 109 h 140"/>
              <a:gd name="T18" fmla="*/ 26 w 128"/>
              <a:gd name="T19" fmla="*/ 92 h 140"/>
              <a:gd name="T20" fmla="*/ 120 w 128"/>
              <a:gd name="T21" fmla="*/ 88 h 140"/>
              <a:gd name="T22" fmla="*/ 104 w 128"/>
              <a:gd name="T23" fmla="*/ 92 h 140"/>
              <a:gd name="T24" fmla="*/ 108 w 128"/>
              <a:gd name="T25" fmla="*/ 109 h 140"/>
              <a:gd name="T26" fmla="*/ 125 w 128"/>
              <a:gd name="T27" fmla="*/ 105 h 140"/>
              <a:gd name="T28" fmla="*/ 120 w 128"/>
              <a:gd name="T29" fmla="*/ 88 h 140"/>
              <a:gd name="T30" fmla="*/ 114 w 128"/>
              <a:gd name="T31" fmla="*/ 78 h 140"/>
              <a:gd name="T32" fmla="*/ 122 w 128"/>
              <a:gd name="T33" fmla="*/ 80 h 140"/>
              <a:gd name="T34" fmla="*/ 122 w 128"/>
              <a:gd name="T35" fmla="*/ 60 h 140"/>
              <a:gd name="T36" fmla="*/ 114 w 128"/>
              <a:gd name="T37" fmla="*/ 61 h 140"/>
              <a:gd name="T38" fmla="*/ 114 w 128"/>
              <a:gd name="T39" fmla="*/ 78 h 140"/>
              <a:gd name="T40" fmla="*/ 120 w 128"/>
              <a:gd name="T41" fmla="*/ 52 h 140"/>
              <a:gd name="T42" fmla="*/ 125 w 128"/>
              <a:gd name="T43" fmla="*/ 35 h 140"/>
              <a:gd name="T44" fmla="*/ 108 w 128"/>
              <a:gd name="T45" fmla="*/ 30 h 140"/>
              <a:gd name="T46" fmla="*/ 104 w 128"/>
              <a:gd name="T47" fmla="*/ 47 h 140"/>
              <a:gd name="T48" fmla="*/ 120 w 128"/>
              <a:gd name="T49" fmla="*/ 52 h 140"/>
              <a:gd name="T50" fmla="*/ 28 w 128"/>
              <a:gd name="T51" fmla="*/ 25 h 140"/>
              <a:gd name="T52" fmla="*/ 33 w 128"/>
              <a:gd name="T53" fmla="*/ 31 h 140"/>
              <a:gd name="T54" fmla="*/ 47 w 128"/>
              <a:gd name="T55" fmla="*/ 23 h 140"/>
              <a:gd name="T56" fmla="*/ 45 w 128"/>
              <a:gd name="T57" fmla="*/ 15 h 140"/>
              <a:gd name="T58" fmla="*/ 28 w 128"/>
              <a:gd name="T59" fmla="*/ 25 h 140"/>
              <a:gd name="T60" fmla="*/ 65 w 128"/>
              <a:gd name="T61" fmla="*/ 115 h 140"/>
              <a:gd name="T62" fmla="*/ 52 w 128"/>
              <a:gd name="T63" fmla="*/ 127 h 140"/>
              <a:gd name="T64" fmla="*/ 65 w 128"/>
              <a:gd name="T65" fmla="*/ 140 h 140"/>
              <a:gd name="T66" fmla="*/ 77 w 128"/>
              <a:gd name="T67" fmla="*/ 127 h 140"/>
              <a:gd name="T68" fmla="*/ 65 w 128"/>
              <a:gd name="T69" fmla="*/ 115 h 140"/>
              <a:gd name="T70" fmla="*/ 7 w 128"/>
              <a:gd name="T71" fmla="*/ 80 h 140"/>
              <a:gd name="T72" fmla="*/ 15 w 128"/>
              <a:gd name="T73" fmla="*/ 78 h 140"/>
              <a:gd name="T74" fmla="*/ 15 w 128"/>
              <a:gd name="T75" fmla="*/ 61 h 140"/>
              <a:gd name="T76" fmla="*/ 7 w 128"/>
              <a:gd name="T77" fmla="*/ 60 h 140"/>
              <a:gd name="T78" fmla="*/ 7 w 128"/>
              <a:gd name="T79" fmla="*/ 80 h 140"/>
              <a:gd name="T80" fmla="*/ 8 w 128"/>
              <a:gd name="T81" fmla="*/ 52 h 140"/>
              <a:gd name="T82" fmla="*/ 26 w 128"/>
              <a:gd name="T83" fmla="*/ 47 h 140"/>
              <a:gd name="T84" fmla="*/ 21 w 128"/>
              <a:gd name="T85" fmla="*/ 30 h 140"/>
              <a:gd name="T86" fmla="*/ 3 w 128"/>
              <a:gd name="T87" fmla="*/ 35 h 140"/>
              <a:gd name="T88" fmla="*/ 8 w 128"/>
              <a:gd name="T89" fmla="*/ 52 h 140"/>
              <a:gd name="T90" fmla="*/ 27 w 128"/>
              <a:gd name="T91" fmla="*/ 115 h 140"/>
              <a:gd name="T92" fmla="*/ 45 w 128"/>
              <a:gd name="T93" fmla="*/ 124 h 140"/>
              <a:gd name="T94" fmla="*/ 47 w 128"/>
              <a:gd name="T95" fmla="*/ 117 h 140"/>
              <a:gd name="T96" fmla="*/ 33 w 128"/>
              <a:gd name="T97" fmla="*/ 109 h 140"/>
              <a:gd name="T98" fmla="*/ 27 w 128"/>
              <a:gd name="T99" fmla="*/ 115 h 140"/>
              <a:gd name="T100" fmla="*/ 82 w 128"/>
              <a:gd name="T101" fmla="*/ 22 h 140"/>
              <a:gd name="T102" fmla="*/ 97 w 128"/>
              <a:gd name="T103" fmla="*/ 31 h 140"/>
              <a:gd name="T104" fmla="*/ 102 w 128"/>
              <a:gd name="T105" fmla="*/ 25 h 140"/>
              <a:gd name="T106" fmla="*/ 85 w 128"/>
              <a:gd name="T107" fmla="*/ 15 h 140"/>
              <a:gd name="T108" fmla="*/ 82 w 128"/>
              <a:gd name="T109" fmla="*/ 22 h 140"/>
              <a:gd name="T110" fmla="*/ 82 w 128"/>
              <a:gd name="T111" fmla="*/ 117 h 140"/>
              <a:gd name="T112" fmla="*/ 84 w 128"/>
              <a:gd name="T113" fmla="*/ 124 h 140"/>
              <a:gd name="T114" fmla="*/ 102 w 128"/>
              <a:gd name="T115" fmla="*/ 114 h 140"/>
              <a:gd name="T116" fmla="*/ 97 w 128"/>
              <a:gd name="T117" fmla="*/ 108 h 140"/>
              <a:gd name="T118" fmla="*/ 82 w 12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40">
                <a:moveTo>
                  <a:pt x="65" y="0"/>
                </a:moveTo>
                <a:cubicBezTo>
                  <a:pt x="58" y="0"/>
                  <a:pt x="52" y="5"/>
                  <a:pt x="52" y="12"/>
                </a:cubicBezTo>
                <a:cubicBezTo>
                  <a:pt x="52" y="19"/>
                  <a:pt x="58" y="25"/>
                  <a:pt x="65" y="25"/>
                </a:cubicBezTo>
                <a:cubicBezTo>
                  <a:pt x="71" y="25"/>
                  <a:pt x="77" y="19"/>
                  <a:pt x="77" y="12"/>
                </a:cubicBezTo>
                <a:cubicBezTo>
                  <a:pt x="77" y="5"/>
                  <a:pt x="71" y="0"/>
                  <a:pt x="65" y="0"/>
                </a:cubicBezTo>
                <a:close/>
                <a:moveTo>
                  <a:pt x="26" y="92"/>
                </a:moveTo>
                <a:cubicBezTo>
                  <a:pt x="22" y="86"/>
                  <a:pt x="14" y="84"/>
                  <a:pt x="8" y="88"/>
                </a:cubicBezTo>
                <a:cubicBezTo>
                  <a:pt x="2" y="91"/>
                  <a:pt x="0" y="99"/>
                  <a:pt x="3" y="105"/>
                </a:cubicBezTo>
                <a:cubicBezTo>
                  <a:pt x="7" y="111"/>
                  <a:pt x="15" y="113"/>
                  <a:pt x="21" y="109"/>
                </a:cubicBezTo>
                <a:cubicBezTo>
                  <a:pt x="27" y="106"/>
                  <a:pt x="29" y="98"/>
                  <a:pt x="26" y="92"/>
                </a:cubicBezTo>
                <a:close/>
                <a:moveTo>
                  <a:pt x="120" y="88"/>
                </a:moveTo>
                <a:cubicBezTo>
                  <a:pt x="115" y="84"/>
                  <a:pt x="107" y="86"/>
                  <a:pt x="104" y="92"/>
                </a:cubicBezTo>
                <a:cubicBezTo>
                  <a:pt x="101" y="98"/>
                  <a:pt x="103" y="106"/>
                  <a:pt x="108" y="109"/>
                </a:cubicBezTo>
                <a:cubicBezTo>
                  <a:pt x="114" y="113"/>
                  <a:pt x="121" y="111"/>
                  <a:pt x="125" y="105"/>
                </a:cubicBezTo>
                <a:cubicBezTo>
                  <a:pt x="128" y="99"/>
                  <a:pt x="126" y="91"/>
                  <a:pt x="120" y="88"/>
                </a:cubicBezTo>
                <a:close/>
                <a:moveTo>
                  <a:pt x="114" y="78"/>
                </a:moveTo>
                <a:cubicBezTo>
                  <a:pt x="117" y="78"/>
                  <a:pt x="119" y="79"/>
                  <a:pt x="122" y="80"/>
                </a:cubicBezTo>
                <a:cubicBezTo>
                  <a:pt x="122" y="60"/>
                  <a:pt x="122" y="60"/>
                  <a:pt x="122" y="60"/>
                </a:cubicBezTo>
                <a:cubicBezTo>
                  <a:pt x="119" y="61"/>
                  <a:pt x="117" y="61"/>
                  <a:pt x="114" y="61"/>
                </a:cubicBezTo>
                <a:lnTo>
                  <a:pt x="114" y="78"/>
                </a:lnTo>
                <a:close/>
                <a:moveTo>
                  <a:pt x="120" y="52"/>
                </a:moveTo>
                <a:cubicBezTo>
                  <a:pt x="126" y="48"/>
                  <a:pt x="128" y="41"/>
                  <a:pt x="125" y="35"/>
                </a:cubicBezTo>
                <a:cubicBezTo>
                  <a:pt x="121" y="29"/>
                  <a:pt x="114" y="27"/>
                  <a:pt x="108" y="30"/>
                </a:cubicBezTo>
                <a:cubicBezTo>
                  <a:pt x="103" y="34"/>
                  <a:pt x="101" y="41"/>
                  <a:pt x="104" y="47"/>
                </a:cubicBezTo>
                <a:cubicBezTo>
                  <a:pt x="107" y="53"/>
                  <a:pt x="115" y="55"/>
                  <a:pt x="120" y="52"/>
                </a:cubicBezTo>
                <a:close/>
                <a:moveTo>
                  <a:pt x="28" y="25"/>
                </a:moveTo>
                <a:cubicBezTo>
                  <a:pt x="30" y="27"/>
                  <a:pt x="32" y="29"/>
                  <a:pt x="33" y="31"/>
                </a:cubicBezTo>
                <a:cubicBezTo>
                  <a:pt x="47" y="23"/>
                  <a:pt x="47" y="23"/>
                  <a:pt x="47" y="23"/>
                </a:cubicBezTo>
                <a:cubicBezTo>
                  <a:pt x="46" y="21"/>
                  <a:pt x="45" y="18"/>
                  <a:pt x="45" y="15"/>
                </a:cubicBezTo>
                <a:lnTo>
                  <a:pt x="28" y="25"/>
                </a:lnTo>
                <a:close/>
                <a:moveTo>
                  <a:pt x="65" y="115"/>
                </a:moveTo>
                <a:cubicBezTo>
                  <a:pt x="58" y="115"/>
                  <a:pt x="52" y="121"/>
                  <a:pt x="52" y="127"/>
                </a:cubicBezTo>
                <a:cubicBezTo>
                  <a:pt x="52" y="134"/>
                  <a:pt x="58" y="140"/>
                  <a:pt x="65" y="140"/>
                </a:cubicBezTo>
                <a:cubicBezTo>
                  <a:pt x="71" y="140"/>
                  <a:pt x="77" y="134"/>
                  <a:pt x="77" y="127"/>
                </a:cubicBezTo>
                <a:cubicBezTo>
                  <a:pt x="77" y="121"/>
                  <a:pt x="71" y="115"/>
                  <a:pt x="65" y="115"/>
                </a:cubicBezTo>
                <a:close/>
                <a:moveTo>
                  <a:pt x="7" y="80"/>
                </a:moveTo>
                <a:cubicBezTo>
                  <a:pt x="10" y="79"/>
                  <a:pt x="12" y="78"/>
                  <a:pt x="15" y="78"/>
                </a:cubicBezTo>
                <a:cubicBezTo>
                  <a:pt x="15" y="61"/>
                  <a:pt x="15" y="61"/>
                  <a:pt x="15" y="61"/>
                </a:cubicBezTo>
                <a:cubicBezTo>
                  <a:pt x="12" y="61"/>
                  <a:pt x="10" y="61"/>
                  <a:pt x="7" y="60"/>
                </a:cubicBezTo>
                <a:lnTo>
                  <a:pt x="7" y="80"/>
                </a:lnTo>
                <a:close/>
                <a:moveTo>
                  <a:pt x="8" y="52"/>
                </a:moveTo>
                <a:cubicBezTo>
                  <a:pt x="14" y="55"/>
                  <a:pt x="22" y="53"/>
                  <a:pt x="26" y="47"/>
                </a:cubicBezTo>
                <a:cubicBezTo>
                  <a:pt x="29" y="41"/>
                  <a:pt x="27" y="34"/>
                  <a:pt x="21" y="30"/>
                </a:cubicBezTo>
                <a:cubicBezTo>
                  <a:pt x="15" y="27"/>
                  <a:pt x="7" y="29"/>
                  <a:pt x="3" y="35"/>
                </a:cubicBezTo>
                <a:cubicBezTo>
                  <a:pt x="0" y="41"/>
                  <a:pt x="2" y="48"/>
                  <a:pt x="8" y="52"/>
                </a:cubicBezTo>
                <a:close/>
                <a:moveTo>
                  <a:pt x="27" y="115"/>
                </a:moveTo>
                <a:cubicBezTo>
                  <a:pt x="45" y="124"/>
                  <a:pt x="45" y="124"/>
                  <a:pt x="45" y="124"/>
                </a:cubicBezTo>
                <a:cubicBezTo>
                  <a:pt x="45" y="122"/>
                  <a:pt x="46" y="119"/>
                  <a:pt x="47" y="117"/>
                </a:cubicBezTo>
                <a:cubicBezTo>
                  <a:pt x="33" y="109"/>
                  <a:pt x="33" y="109"/>
                  <a:pt x="33" y="109"/>
                </a:cubicBezTo>
                <a:cubicBezTo>
                  <a:pt x="31" y="111"/>
                  <a:pt x="29" y="113"/>
                  <a:pt x="27" y="115"/>
                </a:cubicBezTo>
                <a:close/>
                <a:moveTo>
                  <a:pt x="82" y="22"/>
                </a:moveTo>
                <a:cubicBezTo>
                  <a:pt x="97" y="31"/>
                  <a:pt x="97" y="31"/>
                  <a:pt x="97" y="31"/>
                </a:cubicBezTo>
                <a:cubicBezTo>
                  <a:pt x="98" y="29"/>
                  <a:pt x="100" y="27"/>
                  <a:pt x="102" y="25"/>
                </a:cubicBezTo>
                <a:cubicBezTo>
                  <a:pt x="85" y="15"/>
                  <a:pt x="85" y="15"/>
                  <a:pt x="85" y="15"/>
                </a:cubicBezTo>
                <a:cubicBezTo>
                  <a:pt x="84" y="18"/>
                  <a:pt x="83" y="20"/>
                  <a:pt x="82" y="22"/>
                </a:cubicBezTo>
                <a:close/>
                <a:moveTo>
                  <a:pt x="82" y="117"/>
                </a:moveTo>
                <a:cubicBezTo>
                  <a:pt x="83" y="119"/>
                  <a:pt x="84" y="121"/>
                  <a:pt x="84" y="124"/>
                </a:cubicBezTo>
                <a:cubicBezTo>
                  <a:pt x="102" y="114"/>
                  <a:pt x="102" y="114"/>
                  <a:pt x="102" y="114"/>
                </a:cubicBezTo>
                <a:cubicBezTo>
                  <a:pt x="100" y="112"/>
                  <a:pt x="98" y="110"/>
                  <a:pt x="97" y="108"/>
                </a:cubicBezTo>
                <a:lnTo>
                  <a:pt x="82" y="117"/>
                </a:lnTo>
                <a:close/>
              </a:path>
            </a:pathLst>
          </a:custGeom>
          <a:solidFill>
            <a:schemeClr val="accent2"/>
          </a:solidFill>
          <a:ln>
            <a:noFill/>
          </a:ln>
        </p:spPr>
        <p:txBody>
          <a:bodyPr vert="horz" wrap="square" lIns="91440" tIns="45720" rIns="91440" bIns="45720" numCol="1" anchor="t" anchorCtr="0" compatLnSpc="1"/>
          <a:p>
            <a:endParaRPr lang="en-US"/>
          </a:p>
        </p:txBody>
      </p:sp>
      <p:sp>
        <p:nvSpPr>
          <p:cNvPr id="10" name="矩形: 圆角 100"/>
          <p:cNvSpPr/>
          <p:nvPr/>
        </p:nvSpPr>
        <p:spPr>
          <a:xfrm>
            <a:off x="581660" y="4577080"/>
            <a:ext cx="11094085" cy="1861185"/>
          </a:xfrm>
          <a:prstGeom prst="roundRect">
            <a:avLst>
              <a:gd name="adj" fmla="val 8772"/>
            </a:avLst>
          </a:prstGeom>
          <a:solidFill>
            <a:schemeClr val="accent2">
              <a:lumMod val="10000"/>
              <a:lumOff val="90000"/>
              <a:alpha val="12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581812" y="4626380"/>
            <a:ext cx="1933423" cy="492125"/>
          </a:xfrm>
          <a:prstGeom prst="rect">
            <a:avLst/>
          </a:prstGeom>
          <a:noFill/>
        </p:spPr>
        <p:txBody>
          <a:bodyPr wrap="square" lIns="0" tIns="0" rIns="0" bIns="0" rtlCol="0">
            <a:spAutoFit/>
          </a:bodyPr>
          <a:p>
            <a:pPr algn="ctr">
              <a:spcAft>
                <a:spcPts val="0"/>
              </a:spcAft>
              <a:defRPr/>
            </a:pPr>
            <a:r>
              <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协议二</a:t>
            </a:r>
            <a:endParaRPr lang="zh-CN" altLang="en-US" sz="32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nvCxnSpPr>
        <p:spPr>
          <a:xfrm flipV="1">
            <a:off x="865505" y="5236845"/>
            <a:ext cx="1299845" cy="508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310130" y="4626610"/>
            <a:ext cx="8042910" cy="44259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rPr>
              <a:t>DSR</a:t>
            </a:r>
            <a:r>
              <a:rPr lang="zh-CN" altLang="en-US" sz="2400" b="1" dirty="0">
                <a:latin typeface="微软雅黑" panose="020B0503020204020204" charset="-122"/>
                <a:ea typeface="微软雅黑" panose="020B0503020204020204" charset="-122"/>
              </a:rPr>
              <a:t>协议的扩展（定制水下</a:t>
            </a:r>
            <a:r>
              <a:rPr lang="en-US" altLang="zh-CN" sz="2400" b="1" dirty="0">
                <a:latin typeface="微软雅黑" panose="020B0503020204020204" charset="-122"/>
                <a:ea typeface="微软雅黑" panose="020B0503020204020204" charset="-122"/>
              </a:rPr>
              <a:t>AUV</a:t>
            </a:r>
            <a:r>
              <a:rPr lang="zh-CN" altLang="en-US" sz="2400" b="1" dirty="0">
                <a:latin typeface="微软雅黑" panose="020B0503020204020204" charset="-122"/>
                <a:ea typeface="微软雅黑" panose="020B0503020204020204" charset="-122"/>
              </a:rPr>
              <a:t>网络）</a:t>
            </a:r>
            <a:endParaRPr lang="zh-CN" altLang="en-US" sz="2400" b="1" dirty="0">
              <a:latin typeface="微软雅黑" panose="020B0503020204020204" charset="-122"/>
              <a:ea typeface="微软雅黑" panose="020B0503020204020204" charset="-122"/>
            </a:endParaRPr>
          </a:p>
        </p:txBody>
      </p:sp>
      <p:cxnSp>
        <p:nvCxnSpPr>
          <p:cNvPr id="17" name="直接连接符 16"/>
          <p:cNvCxnSpPr/>
          <p:nvPr/>
        </p:nvCxnSpPr>
        <p:spPr>
          <a:xfrm flipV="1">
            <a:off x="2133600" y="5236845"/>
            <a:ext cx="528891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65505" y="5241925"/>
            <a:ext cx="7436485" cy="1087755"/>
          </a:xfrm>
          <a:prstGeom prst="rect">
            <a:avLst/>
          </a:prstGeom>
          <a:noFill/>
          <a:ln w="9525">
            <a:noFill/>
          </a:ln>
        </p:spPr>
        <p:txBody>
          <a:bodyPr wrap="square">
            <a:spAutoFit/>
          </a:bodyPr>
          <a:p>
            <a:pPr indent="0" fontAlgn="auto">
              <a:lnSpc>
                <a:spcPct val="120000"/>
              </a:lnSpc>
            </a:pPr>
            <a:r>
              <a:rPr lang="zh-CN" b="0">
                <a:solidFill>
                  <a:srgbClr val="000000"/>
                </a:solidFill>
                <a:latin typeface="微软雅黑" panose="020B0503020204020204" charset="-122"/>
                <a:ea typeface="微软雅黑" panose="020B0503020204020204" charset="-122"/>
              </a:rPr>
              <a:t>两种技术来补偿水下网络中的延迟</a:t>
            </a:r>
            <a:endParaRPr lang="zh-CN"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引入位置感知，考虑传入传输的隐式信息，对本地网络拓扑进行估计</a:t>
            </a:r>
            <a:endParaRPr lang="zh-CN" altLang="en-US" b="0">
              <a:solidFill>
                <a:srgbClr val="000000"/>
              </a:solidFill>
              <a:latin typeface="微软雅黑" panose="020B0503020204020204" charset="-122"/>
              <a:ea typeface="微软雅黑" panose="020B0503020204020204" charset="-122"/>
            </a:endParaRPr>
          </a:p>
          <a:p>
            <a:pPr marL="285750" indent="0" fontAlgn="auto">
              <a:lnSpc>
                <a:spcPct val="120000"/>
              </a:lnSpc>
              <a:buFont typeface="Arial" panose="020B0604020202020204" pitchFamily="34" charset="0"/>
              <a:buChar char="•"/>
            </a:pPr>
            <a:r>
              <a:rPr lang="zh-CN" altLang="en-US" b="0">
                <a:solidFill>
                  <a:srgbClr val="000000"/>
                </a:solidFill>
                <a:latin typeface="微软雅黑" panose="020B0503020204020204" charset="-122"/>
                <a:ea typeface="微软雅黑" panose="020B0503020204020204" charset="-122"/>
              </a:rPr>
              <a:t>使用链路质量度量来代替DSR使用的简单跳数度量。</a:t>
            </a:r>
            <a:endParaRPr lang="zh-CN" altLang="en-US" b="0">
              <a:solidFill>
                <a:srgbClr val="000000"/>
              </a:solidFill>
              <a:latin typeface="微软雅黑" panose="020B0503020204020204" charset="-122"/>
              <a:ea typeface="微软雅黑" panose="020B0503020204020204" charset="-122"/>
            </a:endParaRPr>
          </a:p>
        </p:txBody>
      </p:sp>
      <p:sp>
        <p:nvSpPr>
          <p:cNvPr id="18" name="文本框 17"/>
          <p:cNvSpPr txBox="1"/>
          <p:nvPr/>
        </p:nvSpPr>
        <p:spPr>
          <a:xfrm>
            <a:off x="8333740" y="4732655"/>
            <a:ext cx="3342005" cy="1550035"/>
          </a:xfrm>
          <a:prstGeom prst="rect">
            <a:avLst/>
          </a:prstGeom>
          <a:noFill/>
        </p:spPr>
        <p:txBody>
          <a:bodyPr wrap="square" lIns="0" tIns="0" rIns="0" bIns="0" rtlCol="0">
            <a:spAutoFit/>
          </a:bodyPr>
          <a:p>
            <a:pPr marR="0" indent="0" defTabSz="914400" fontAlgn="auto">
              <a:lnSpc>
                <a:spcPct val="120000"/>
              </a:lnSpc>
              <a:spcBef>
                <a:spcPts val="0"/>
              </a:spcBef>
              <a:spcAft>
                <a:spcPts val="0"/>
              </a:spcAft>
              <a:buClrTx/>
              <a:buSzPct val="100000"/>
              <a:buFontTx/>
              <a:buNone/>
              <a:defRPr/>
            </a:pPr>
            <a:r>
              <a:rPr lang="zh-CN" sz="2800" b="1" dirty="0">
                <a:gradFill>
                  <a:gsLst>
                    <a:gs pos="0">
                      <a:srgbClr val="012D86"/>
                    </a:gs>
                    <a:gs pos="100000">
                      <a:srgbClr val="0E2557"/>
                    </a:gs>
                  </a:gsLst>
                  <a:lin scaled="0"/>
                </a:gradFill>
                <a:latin typeface="微软雅黑" panose="020B0503020204020204" charset="-122"/>
                <a:ea typeface="微软雅黑" panose="020B0503020204020204" charset="-122"/>
              </a:rPr>
              <a:t>此外还有</a:t>
            </a:r>
            <a:r>
              <a:rPr sz="2800" b="1" dirty="0">
                <a:gradFill>
                  <a:gsLst>
                    <a:gs pos="0">
                      <a:srgbClr val="012D86"/>
                    </a:gs>
                    <a:gs pos="100000">
                      <a:srgbClr val="0E2557"/>
                    </a:gs>
                  </a:gsLst>
                  <a:lin scaled="0"/>
                </a:gradFill>
                <a:latin typeface="微软雅黑" panose="020B0503020204020204" charset="-122"/>
                <a:ea typeface="微软雅黑" panose="020B0503020204020204" charset="-122"/>
              </a:rPr>
              <a:t>用于静态和移动网络的路由协议</a:t>
            </a:r>
            <a:endParaRPr sz="2800" b="1" dirty="0">
              <a:gradFill>
                <a:gsLst>
                  <a:gs pos="0">
                    <a:srgbClr val="012D86"/>
                  </a:gs>
                  <a:gs pos="100000">
                    <a:srgbClr val="0E2557"/>
                  </a:gs>
                </a:gsLst>
                <a:lin scaled="0"/>
              </a:gradFill>
              <a:latin typeface="微软雅黑" panose="020B0503020204020204" charset="-122"/>
              <a:ea typeface="微软雅黑" panose="020B0503020204020204" charset="-122"/>
            </a:endParaRPr>
          </a:p>
          <a:p>
            <a:pPr marR="0" indent="0" defTabSz="914400" fontAlgn="auto">
              <a:lnSpc>
                <a:spcPct val="120000"/>
              </a:lnSpc>
              <a:spcBef>
                <a:spcPts val="0"/>
              </a:spcBef>
              <a:spcAft>
                <a:spcPts val="0"/>
              </a:spcAft>
              <a:buClrTx/>
              <a:buSzPct val="100000"/>
              <a:buFontTx/>
              <a:buNone/>
              <a:defRPr/>
            </a:pPr>
            <a:r>
              <a:rPr sz="2800" b="1" dirty="0">
                <a:gradFill>
                  <a:gsLst>
                    <a:gs pos="0">
                      <a:srgbClr val="012D86"/>
                    </a:gs>
                    <a:gs pos="100000">
                      <a:srgbClr val="0E2557"/>
                    </a:gs>
                  </a:gsLst>
                  <a:lin scaled="0"/>
                </a:gradFill>
                <a:latin typeface="微软雅黑" panose="020B0503020204020204" charset="-122"/>
                <a:ea typeface="微软雅黑" panose="020B0503020204020204" charset="-122"/>
              </a:rPr>
              <a:t>LOARP</a:t>
            </a:r>
            <a:r>
              <a:rPr lang="zh-CN" sz="2800" b="1" dirty="0">
                <a:gradFill>
                  <a:gsLst>
                    <a:gs pos="0">
                      <a:srgbClr val="012D86"/>
                    </a:gs>
                    <a:gs pos="100000">
                      <a:srgbClr val="0E2557"/>
                    </a:gs>
                  </a:gsLst>
                  <a:lin scaled="0"/>
                </a:gradFill>
                <a:latin typeface="微软雅黑" panose="020B0503020204020204" charset="-122"/>
                <a:ea typeface="微软雅黑" panose="020B0503020204020204" charset="-122"/>
              </a:rPr>
              <a:t>低开销协议</a:t>
            </a:r>
            <a:endParaRPr lang="zh-CN" sz="2800" b="1" dirty="0">
              <a:gradFill>
                <a:gsLst>
                  <a:gs pos="0">
                    <a:srgbClr val="012D86"/>
                  </a:gs>
                  <a:gs pos="100000">
                    <a:srgbClr val="0E2557"/>
                  </a:gs>
                </a:gsLst>
                <a:lin scaled="0"/>
              </a:gradFill>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矩形 133"/>
          <p:cNvSpPr/>
          <p:nvPr/>
        </p:nvSpPr>
        <p:spPr>
          <a:xfrm>
            <a:off x="-18415" y="5658485"/>
            <a:ext cx="12272010" cy="1225550"/>
          </a:xfrm>
          <a:prstGeom prst="rect">
            <a:avLst/>
          </a:prstGeom>
          <a:gradFill>
            <a:gsLst>
              <a:gs pos="100000">
                <a:srgbClr val="222222">
                  <a:alpha val="84000"/>
                </a:srgbClr>
              </a:gs>
              <a:gs pos="0">
                <a:srgbClr val="000709">
                  <a:alpha val="0"/>
                </a:srgbClr>
              </a:gs>
              <a:gs pos="7000">
                <a:srgbClr val="000709">
                  <a:alpha val="34000"/>
                </a:srgbClr>
              </a:gs>
              <a:gs pos="20000">
                <a:srgbClr val="000304">
                  <a:alpha val="23000"/>
                </a:srgbClr>
              </a:gs>
              <a:gs pos="71000">
                <a:srgbClr val="222222">
                  <a:alpha val="71000"/>
                </a:srgbClr>
              </a:gs>
            </a:gsLst>
            <a:lin ang="10800000" scaled="0"/>
          </a:gradFill>
          <a:ln w="19050" cap="flat" cmpd="sng" algn="ctr">
            <a:noFill/>
            <a:prstDash val="solid"/>
            <a:miter lim="800000"/>
          </a:ln>
          <a:effectLst/>
        </p:spPr>
        <p:txBody>
          <a:bodyPr rot="0" spcFirstLastPara="0" vertOverflow="overflow" horzOverflow="overflow" vert="horz" wrap="square" lIns="44240" tIns="22120" rIns="44240" bIns="22120" numCol="1" spcCol="0" rtlCol="0" fromWordArt="0" anchor="ctr" anchorCtr="0" forceAA="0" compatLnSpc="1">
            <a:noAutofit/>
          </a:bodyPr>
          <a:p>
            <a:pPr marL="0" marR="0" lvl="0" indent="0" algn="ctr" defTabSz="220980" rtl="0" eaLnBrk="1" fontAlgn="auto" latinLnBrk="0" hangingPunct="1">
              <a:lnSpc>
                <a:spcPct val="100000"/>
              </a:lnSpc>
              <a:spcBef>
                <a:spcPts val="0"/>
              </a:spcBef>
              <a:spcAft>
                <a:spcPts val="0"/>
              </a:spcAft>
              <a:buClrTx/>
              <a:buSzTx/>
              <a:buFontTx/>
              <a:buNone/>
              <a:defRPr/>
            </a:pPr>
            <a:endParaRPr kumimoji="0" lang="zh-CN" altLang="en-US" sz="870" b="0" i="0" u="none" strike="noStrike" kern="0" cap="none" spc="0" normalizeH="0" baseline="0" noProof="0" dirty="0">
              <a:ln>
                <a:noFill/>
              </a:ln>
              <a:solidFill>
                <a:prstClr val="white"/>
              </a:solidFill>
              <a:effectLst/>
              <a:uLnTx/>
              <a:uFillTx/>
              <a:latin typeface="Calibri" panose="020F0502020204030204"/>
              <a:ea typeface="等线" panose="02010600030101010101" charset="-122"/>
              <a:cs typeface="+mn-cs"/>
            </a:endParaRPr>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网络模型：路由协议</a:t>
            </a:r>
            <a:endParaRPr dirty="0"/>
          </a:p>
        </p:txBody>
      </p:sp>
      <p:sp>
        <p:nvSpPr>
          <p:cNvPr id="3" name="文本框 2"/>
          <p:cNvSpPr txBox="1"/>
          <p:nvPr/>
        </p:nvSpPr>
        <p:spPr>
          <a:xfrm>
            <a:off x="652780" y="665480"/>
            <a:ext cx="552640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容忍延迟网络</a:t>
            </a:r>
            <a:r>
              <a:rPr lang="zh-CN" altLang="en-US" sz="2800" b="1">
                <a:gradFill>
                  <a:gsLst>
                    <a:gs pos="0">
                      <a:srgbClr val="012D86"/>
                    </a:gs>
                    <a:gs pos="100000">
                      <a:srgbClr val="0E2557"/>
                    </a:gs>
                  </a:gsLst>
                  <a:lin scaled="0"/>
                </a:gradFill>
                <a:sym typeface="+mn-ea"/>
              </a:rPr>
              <a:t>协议：间歇连接网络</a:t>
            </a:r>
            <a:endParaRPr lang="zh-CN" altLang="en-US" sz="2800" b="1">
              <a:gradFill>
                <a:gsLst>
                  <a:gs pos="0">
                    <a:srgbClr val="012D86"/>
                  </a:gs>
                  <a:gs pos="100000">
                    <a:srgbClr val="0E2557"/>
                  </a:gs>
                </a:gsLst>
                <a:lin scaled="0"/>
              </a:gradFill>
              <a:sym typeface="+mn-ea"/>
            </a:endParaRPr>
          </a:p>
        </p:txBody>
      </p:sp>
      <p:pic>
        <p:nvPicPr>
          <p:cNvPr id="6" name="图片 5"/>
          <p:cNvPicPr>
            <a:picLocks noChangeAspect="1"/>
          </p:cNvPicPr>
          <p:nvPr/>
        </p:nvPicPr>
        <p:blipFill>
          <a:blip r:embed="rId1"/>
          <a:stretch>
            <a:fillRect/>
          </a:stretch>
        </p:blipFill>
        <p:spPr>
          <a:xfrm>
            <a:off x="6885940" y="908050"/>
            <a:ext cx="4991735" cy="4298315"/>
          </a:xfrm>
          <a:prstGeom prst="rect">
            <a:avLst/>
          </a:prstGeom>
          <a:effectLst>
            <a:outerShdw blurRad="50800" dist="38100" dir="8100000" algn="tr" rotWithShape="0">
              <a:prstClr val="black">
                <a:alpha val="40000"/>
              </a:prstClr>
            </a:outerShdw>
            <a:reflection blurRad="6350" stA="50000" endA="300" endPos="8000" dir="5400000" sy="-100000" algn="bl" rotWithShape="0"/>
          </a:effectLst>
        </p:spPr>
      </p:pic>
      <p:sp>
        <p:nvSpPr>
          <p:cNvPr id="8" name="文本框 7"/>
          <p:cNvSpPr txBox="1"/>
          <p:nvPr/>
        </p:nvSpPr>
        <p:spPr>
          <a:xfrm>
            <a:off x="499110" y="1187450"/>
            <a:ext cx="5834380" cy="977265"/>
          </a:xfrm>
          <a:prstGeom prst="rect">
            <a:avLst/>
          </a:prstGeom>
          <a:noFill/>
        </p:spPr>
        <p:txBody>
          <a:bodyPr wrap="square" rtlCol="0" anchor="t">
            <a:spAutoFit/>
          </a:bodyPr>
          <a:p>
            <a:pPr fontAlgn="auto">
              <a:lnSpc>
                <a:spcPct val="120000"/>
              </a:lnSpc>
            </a:pPr>
            <a:r>
              <a:rPr lang="en-US" altLang="zh-CN" sz="2000" b="1"/>
              <a:t>          </a:t>
            </a:r>
            <a:r>
              <a:rPr lang="zh-CN" altLang="en-US" sz="2000" b="1"/>
              <a:t>延迟容忍网络旨在</a:t>
            </a:r>
            <a:r>
              <a:rPr lang="zh-CN" altLang="en-US" sz="2400" b="1">
                <a:gradFill>
                  <a:gsLst>
                    <a:gs pos="0">
                      <a:srgbClr val="FECF40"/>
                    </a:gs>
                    <a:gs pos="100000">
                      <a:srgbClr val="846C21"/>
                    </a:gs>
                  </a:gsLst>
                  <a:lin scaled="0"/>
                </a:gradFill>
              </a:rPr>
              <a:t>使用存储和转发</a:t>
            </a:r>
            <a:r>
              <a:rPr lang="zh-CN" altLang="en-US" sz="2000" b="1"/>
              <a:t>方法，在</a:t>
            </a:r>
            <a:r>
              <a:rPr lang="zh-CN" altLang="en-US" sz="2400" b="1">
                <a:gradFill>
                  <a:gsLst>
                    <a:gs pos="0">
                      <a:srgbClr val="FECF40"/>
                    </a:gs>
                    <a:gs pos="100000">
                      <a:srgbClr val="846C21"/>
                    </a:gs>
                  </a:gsLst>
                  <a:lin scaled="0"/>
                </a:gradFill>
              </a:rPr>
              <a:t>连接间歇</a:t>
            </a:r>
            <a:r>
              <a:rPr lang="zh-CN" altLang="en-US" sz="2000" b="1"/>
              <a:t>或没有端到端路由的网络中建立通信。</a:t>
            </a:r>
            <a:endParaRPr lang="zh-CN" altLang="en-US" sz="2000" b="1"/>
          </a:p>
        </p:txBody>
      </p:sp>
      <p:pic>
        <p:nvPicPr>
          <p:cNvPr id="9" name="图片 8"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2487930"/>
            <a:ext cx="320675" cy="320675"/>
          </a:xfrm>
          <a:prstGeom prst="rect">
            <a:avLst/>
          </a:prstGeom>
        </p:spPr>
      </p:pic>
      <p:pic>
        <p:nvPicPr>
          <p:cNvPr id="10" name="图片 9"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3262630"/>
            <a:ext cx="320675" cy="320675"/>
          </a:xfrm>
          <a:prstGeom prst="rect">
            <a:avLst/>
          </a:prstGeom>
        </p:spPr>
      </p:pic>
      <p:pic>
        <p:nvPicPr>
          <p:cNvPr id="11" name="图片 10"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3995420"/>
            <a:ext cx="320675" cy="320675"/>
          </a:xfrm>
          <a:prstGeom prst="rect">
            <a:avLst/>
          </a:prstGeom>
        </p:spPr>
      </p:pic>
      <p:pic>
        <p:nvPicPr>
          <p:cNvPr id="13" name="图片 12"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 y="4727575"/>
            <a:ext cx="320675" cy="320675"/>
          </a:xfrm>
          <a:prstGeom prst="rect">
            <a:avLst/>
          </a:prstGeom>
        </p:spPr>
      </p:pic>
      <p:pic>
        <p:nvPicPr>
          <p:cNvPr id="101" name="图片 100" descr="图片包含 烟, 黑暗, 飞行, 游戏机&#10;&#10;描述已自动生成"/>
          <p:cNvPicPr>
            <a:picLocks noChangeAspect="1"/>
          </p:cNvPicPr>
          <p:nvPr/>
        </p:nvPicPr>
        <p:blipFill>
          <a:blip r:embed="rId4">
            <a:extLst>
              <a:ext uri="{28A0092B-C50C-407E-A947-70E740481C1C}">
                <a14:useLocalDpi xmlns:a14="http://schemas.microsoft.com/office/drawing/2010/main" val="0"/>
              </a:ext>
            </a:extLst>
          </a:blip>
          <a:srcRect r="15583" b="51632"/>
          <a:stretch>
            <a:fillRect/>
          </a:stretch>
        </p:blipFill>
        <p:spPr>
          <a:xfrm>
            <a:off x="8717915" y="5277485"/>
            <a:ext cx="4502150" cy="16065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pic>
        <p:nvPicPr>
          <p:cNvPr id="14" name="图片 13" descr="图片包含 烟, 黑暗, 飞行, 游戏机&#10;&#10;描述已自动生成"/>
          <p:cNvPicPr>
            <a:picLocks noChangeAspect="1"/>
          </p:cNvPicPr>
          <p:nvPr/>
        </p:nvPicPr>
        <p:blipFill>
          <a:blip r:embed="rId4">
            <a:extLst>
              <a:ext uri="{28A0092B-C50C-407E-A947-70E740481C1C}">
                <a14:useLocalDpi xmlns:a14="http://schemas.microsoft.com/office/drawing/2010/main" val="0"/>
              </a:ext>
            </a:extLst>
          </a:blip>
          <a:srcRect r="15583" b="51632"/>
          <a:stretch>
            <a:fillRect/>
          </a:stretch>
        </p:blipFill>
        <p:spPr>
          <a:xfrm>
            <a:off x="-3410632" y="4963450"/>
            <a:ext cx="5595667" cy="1996150"/>
          </a:xfrm>
          <a:custGeom>
            <a:avLst/>
            <a:gdLst>
              <a:gd name="connsiteX0" fmla="*/ 0 w 5595667"/>
              <a:gd name="connsiteY0" fmla="*/ 0 h 1996150"/>
              <a:gd name="connsiteX1" fmla="*/ 5595667 w 5595667"/>
              <a:gd name="connsiteY1" fmla="*/ 0 h 1996150"/>
              <a:gd name="connsiteX2" fmla="*/ 5595667 w 5595667"/>
              <a:gd name="connsiteY2" fmla="*/ 1996150 h 1996150"/>
              <a:gd name="connsiteX3" fmla="*/ 0 w 5595667"/>
              <a:gd name="connsiteY3" fmla="*/ 1996150 h 1996150"/>
            </a:gdLst>
            <a:ahLst/>
            <a:cxnLst>
              <a:cxn ang="0">
                <a:pos x="connsiteX0" y="connsiteY0"/>
              </a:cxn>
              <a:cxn ang="0">
                <a:pos x="connsiteX1" y="connsiteY1"/>
              </a:cxn>
              <a:cxn ang="0">
                <a:pos x="connsiteX2" y="connsiteY2"/>
              </a:cxn>
              <a:cxn ang="0">
                <a:pos x="connsiteX3" y="connsiteY3"/>
              </a:cxn>
            </a:cxnLst>
            <a:rect l="l" t="t" r="r" b="b"/>
            <a:pathLst>
              <a:path w="5595667" h="1996150">
                <a:moveTo>
                  <a:pt x="0" y="0"/>
                </a:moveTo>
                <a:lnTo>
                  <a:pt x="5595667" y="0"/>
                </a:lnTo>
                <a:lnTo>
                  <a:pt x="5595667" y="1996150"/>
                </a:lnTo>
                <a:lnTo>
                  <a:pt x="0" y="1996150"/>
                </a:lnTo>
                <a:close/>
              </a:path>
            </a:pathLst>
          </a:custGeom>
        </p:spPr>
      </p:pic>
      <p:sp>
        <p:nvSpPr>
          <p:cNvPr id="7" name="文本框 6"/>
          <p:cNvSpPr txBox="1"/>
          <p:nvPr/>
        </p:nvSpPr>
        <p:spPr>
          <a:xfrm>
            <a:off x="974090" y="5685155"/>
            <a:ext cx="10146665" cy="1568450"/>
          </a:xfrm>
          <a:prstGeom prst="rect">
            <a:avLst/>
          </a:prstGeom>
          <a:noFill/>
        </p:spPr>
        <p:txBody>
          <a:bodyPr wrap="square" rtlCol="0" anchor="t">
            <a:spAutoFit/>
          </a:bodyPr>
          <a:p>
            <a:r>
              <a:rPr lang="en-US" altLang="zh-CN" sz="2400" b="1">
                <a:solidFill>
                  <a:schemeClr val="bg1"/>
                </a:solidFill>
              </a:rPr>
              <a:t>	</a:t>
            </a:r>
            <a:r>
              <a:rPr lang="zh-CN" altLang="en-US" sz="2400" b="1">
                <a:solidFill>
                  <a:schemeClr val="bg1"/>
                </a:solidFill>
              </a:rPr>
              <a:t>在延迟容忍网络中，只有当两辆车进入彼此的传输范围时，才需要建立连接。</a:t>
            </a:r>
            <a:r>
              <a:rPr lang="zh-CN" altLang="en-US" sz="2400" b="1">
                <a:solidFill>
                  <a:schemeClr val="bg1"/>
                </a:solidFill>
                <a:sym typeface="+mn-ea"/>
              </a:rPr>
              <a:t>分为基于转发的和基于复制的，后者从源节点复制数据包并将其路由到中间中继节点以成功交付</a:t>
            </a:r>
            <a:endParaRPr lang="zh-CN" altLang="en-US" sz="2400" b="1">
              <a:solidFill>
                <a:schemeClr val="bg1"/>
              </a:solidFill>
            </a:endParaRPr>
          </a:p>
          <a:p>
            <a:endParaRPr lang="zh-CN" altLang="en-US" sz="2400" b="1">
              <a:solidFill>
                <a:schemeClr val="bg1"/>
              </a:solidFill>
            </a:endParaRPr>
          </a:p>
        </p:txBody>
      </p:sp>
      <p:sp>
        <p:nvSpPr>
          <p:cNvPr id="15" name="文本框 14"/>
          <p:cNvSpPr txBox="1"/>
          <p:nvPr/>
        </p:nvSpPr>
        <p:spPr>
          <a:xfrm>
            <a:off x="1094105" y="2326005"/>
            <a:ext cx="5330825" cy="645160"/>
          </a:xfrm>
          <a:prstGeom prst="rect">
            <a:avLst/>
          </a:prstGeom>
          <a:noFill/>
        </p:spPr>
        <p:txBody>
          <a:bodyPr wrap="square" rtlCol="0">
            <a:spAutoFit/>
          </a:bodyPr>
          <a:p>
            <a:r>
              <a:rPr lang="zh-CN" altLang="en-US"/>
              <a:t>PROPHET ：</a:t>
            </a:r>
            <a:r>
              <a:rPr lang="zh-CN" altLang="en-US" b="1">
                <a:gradFill>
                  <a:gsLst>
                    <a:gs pos="0">
                      <a:srgbClr val="012D86"/>
                    </a:gs>
                    <a:gs pos="100000">
                      <a:srgbClr val="0E2557"/>
                    </a:gs>
                  </a:gsLst>
                  <a:lin scaled="0"/>
                </a:gradFill>
              </a:rPr>
              <a:t>非随机属性</a:t>
            </a:r>
            <a:r>
              <a:rPr lang="zh-CN" altLang="en-US"/>
              <a:t>进行数据传播，通过具有更高可预测性指标的中继节点从源发送到目的地</a:t>
            </a:r>
            <a:endParaRPr lang="zh-CN" altLang="en-US"/>
          </a:p>
        </p:txBody>
      </p:sp>
      <p:sp>
        <p:nvSpPr>
          <p:cNvPr id="16" name="文本框 15"/>
          <p:cNvSpPr txBox="1"/>
          <p:nvPr/>
        </p:nvSpPr>
        <p:spPr>
          <a:xfrm>
            <a:off x="1094105" y="3100070"/>
            <a:ext cx="5330825" cy="645160"/>
          </a:xfrm>
          <a:prstGeom prst="rect">
            <a:avLst/>
          </a:prstGeom>
          <a:noFill/>
        </p:spPr>
        <p:txBody>
          <a:bodyPr wrap="square" rtlCol="0">
            <a:spAutoFit/>
          </a:bodyPr>
          <a:p>
            <a:r>
              <a:rPr lang="zh-CN" altLang="en-US"/>
              <a:t>uSaW ：</a:t>
            </a:r>
            <a:r>
              <a:rPr lang="zh-CN" altLang="en-US" b="1">
                <a:gradFill>
                  <a:gsLst>
                    <a:gs pos="0">
                      <a:srgbClr val="012D86"/>
                    </a:gs>
                    <a:gs pos="100000">
                      <a:srgbClr val="0E2557"/>
                    </a:gs>
                  </a:gsLst>
                  <a:lin scaled="0"/>
                </a:gradFill>
              </a:rPr>
              <a:t>AUV 作为中继节点</a:t>
            </a:r>
            <a:r>
              <a:rPr lang="zh-CN" altLang="en-US"/>
              <a:t>，中继节点存储直到遇到其通信范围内的另一个节点，交于另一个节点</a:t>
            </a:r>
            <a:endParaRPr lang="zh-CN" altLang="en-US"/>
          </a:p>
        </p:txBody>
      </p:sp>
      <p:sp>
        <p:nvSpPr>
          <p:cNvPr id="17" name="文本框 16"/>
          <p:cNvSpPr txBox="1"/>
          <p:nvPr/>
        </p:nvSpPr>
        <p:spPr>
          <a:xfrm>
            <a:off x="1094105" y="3833495"/>
            <a:ext cx="5330825" cy="645160"/>
          </a:xfrm>
          <a:prstGeom prst="rect">
            <a:avLst/>
          </a:prstGeom>
          <a:noFill/>
        </p:spPr>
        <p:txBody>
          <a:bodyPr wrap="square" rtlCol="0">
            <a:spAutoFit/>
          </a:bodyPr>
          <a:p>
            <a:r>
              <a:rPr lang="zh-CN" altLang="en-US"/>
              <a:t>COFSNET ：</a:t>
            </a:r>
            <a:r>
              <a:rPr lang="zh-CN" altLang="en-US" b="1">
                <a:gradFill>
                  <a:gsLst>
                    <a:gs pos="0">
                      <a:srgbClr val="012D86"/>
                    </a:gs>
                    <a:gs pos="100000">
                      <a:srgbClr val="0E2557"/>
                    </a:gs>
                  </a:gsLst>
                  <a:lin scaled="0"/>
                </a:gradFill>
              </a:rPr>
              <a:t>有限的泛洪技术，</a:t>
            </a:r>
            <a:r>
              <a:rPr lang="zh-CN" altLang="en-US"/>
              <a:t>使用</a:t>
            </a:r>
            <a:r>
              <a:rPr lang="zh-CN" altLang="en-US" b="1">
                <a:gradFill>
                  <a:gsLst>
                    <a:gs pos="0">
                      <a:srgbClr val="012D86"/>
                    </a:gs>
                    <a:gs pos="100000">
                      <a:srgbClr val="0E2557"/>
                    </a:gs>
                  </a:gsLst>
                  <a:lin scaled="0"/>
                </a:gradFill>
              </a:rPr>
              <a:t>数据包序列号</a:t>
            </a:r>
            <a:r>
              <a:rPr lang="zh-CN" altLang="en-US"/>
              <a:t>来防止在网络中的任何节点重复广播相同的数据包</a:t>
            </a:r>
            <a:endParaRPr lang="zh-CN" altLang="en-US"/>
          </a:p>
        </p:txBody>
      </p:sp>
      <p:sp>
        <p:nvSpPr>
          <p:cNvPr id="18" name="文本框 17"/>
          <p:cNvSpPr txBox="1"/>
          <p:nvPr/>
        </p:nvSpPr>
        <p:spPr>
          <a:xfrm>
            <a:off x="1094105" y="4561205"/>
            <a:ext cx="5330825" cy="645160"/>
          </a:xfrm>
          <a:prstGeom prst="rect">
            <a:avLst/>
          </a:prstGeom>
          <a:noFill/>
        </p:spPr>
        <p:txBody>
          <a:bodyPr wrap="square" rtlCol="0">
            <a:spAutoFit/>
          </a:bodyPr>
          <a:p>
            <a:r>
              <a:rPr lang="zh-CN" altLang="en-US"/>
              <a:t>RAPID  ：</a:t>
            </a:r>
            <a:r>
              <a:rPr lang="zh-CN" altLang="en-US" b="1">
                <a:gradFill>
                  <a:gsLst>
                    <a:gs pos="0">
                      <a:srgbClr val="012D86"/>
                    </a:gs>
                    <a:gs pos="100000">
                      <a:srgbClr val="0E2557"/>
                    </a:gs>
                  </a:gsLst>
                  <a:lin scaled="0"/>
                </a:gradFill>
              </a:rPr>
              <a:t>基于复制</a:t>
            </a:r>
            <a:r>
              <a:rPr lang="zh-CN" altLang="en-US"/>
              <a:t>，</a:t>
            </a:r>
            <a:r>
              <a:rPr lang="zh-CN" altLang="en-US"/>
              <a:t>通过依赖实用函数并从路由指标中派生每个数据包的实用函数来优化路由指标</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4" name="文本框 3"/>
          <p:cNvSpPr txBox="1"/>
          <p:nvPr/>
        </p:nvSpPr>
        <p:spPr>
          <a:xfrm>
            <a:off x="641985" y="749935"/>
            <a:ext cx="4813935"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水下航行器辅助数据采集网络</a:t>
            </a:r>
            <a:endParaRPr lang="zh-CN" altLang="en-US" sz="2800" b="1">
              <a:gradFill>
                <a:gsLst>
                  <a:gs pos="0">
                    <a:srgbClr val="012D86"/>
                  </a:gs>
                  <a:gs pos="100000">
                    <a:srgbClr val="0E2557"/>
                  </a:gs>
                </a:gsLst>
                <a:lin scaled="0"/>
              </a:gradFill>
              <a:sym typeface="+mn-ea"/>
            </a:endParaRPr>
          </a:p>
        </p:txBody>
      </p:sp>
      <p:sp>
        <p:nvSpPr>
          <p:cNvPr id="18" name="矩形 17"/>
          <p:cNvSpPr/>
          <p:nvPr/>
        </p:nvSpPr>
        <p:spPr>
          <a:xfrm>
            <a:off x="10795" y="1457960"/>
            <a:ext cx="10079355" cy="1128395"/>
          </a:xfrm>
          <a:prstGeom prst="rect">
            <a:avLst/>
          </a:prstGeom>
          <a:gradFill>
            <a:gsLst>
              <a:gs pos="5000">
                <a:srgbClr val="F8DD4E">
                  <a:alpha val="25000"/>
                </a:srgbClr>
              </a:gs>
              <a:gs pos="72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custDataLst>
              <p:tags r:id="rId1"/>
            </p:custDataLst>
          </p:nvPr>
        </p:nvSpPr>
        <p:spPr>
          <a:xfrm>
            <a:off x="1551305" y="2742565"/>
            <a:ext cx="10662285" cy="1011555"/>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10795" y="4014470"/>
            <a:ext cx="10079355" cy="1108710"/>
          </a:xfrm>
          <a:prstGeom prst="rect">
            <a:avLst/>
          </a:prstGeom>
          <a:gradFill>
            <a:gsLst>
              <a:gs pos="0">
                <a:srgbClr val="F8DD4E">
                  <a:alpha val="25000"/>
                </a:srgbClr>
              </a:gs>
              <a:gs pos="76000">
                <a:schemeClr val="tx1">
                  <a:alpha val="31000"/>
                </a:schemeClr>
              </a:gs>
            </a:gsLst>
            <a:lin ang="10800000" scaled="0"/>
          </a:gradFill>
          <a:ln w="12700">
            <a:gradFill>
              <a:gsLst>
                <a:gs pos="0">
                  <a:schemeClr val="accent1">
                    <a:lumMod val="5000"/>
                    <a:lumOff val="95000"/>
                    <a:alpha val="50000"/>
                  </a:schemeClr>
                </a:gs>
                <a:gs pos="10000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custDataLst>
              <p:tags r:id="rId2"/>
            </p:custDataLst>
          </p:nvPr>
        </p:nvSpPr>
        <p:spPr>
          <a:xfrm>
            <a:off x="1551305" y="5372735"/>
            <a:ext cx="10662285" cy="1065530"/>
          </a:xfrm>
          <a:prstGeom prst="rect">
            <a:avLst/>
          </a:prstGeom>
          <a:gradFill>
            <a:gsLst>
              <a:gs pos="54000">
                <a:srgbClr val="F8DD4E">
                  <a:alpha val="25000"/>
                </a:srgbClr>
              </a:gs>
              <a:gs pos="0">
                <a:schemeClr val="tx1">
                  <a:alpha val="31000"/>
                </a:schemeClr>
              </a:gs>
            </a:gsLst>
            <a:lin ang="10800000" scaled="0"/>
          </a:gradFill>
          <a:ln w="12700">
            <a:gradFill>
              <a:gsLst>
                <a:gs pos="100000">
                  <a:schemeClr val="accent1">
                    <a:lumMod val="5000"/>
                    <a:lumOff val="95000"/>
                    <a:alpha val="50000"/>
                  </a:schemeClr>
                </a:gs>
                <a:gs pos="0">
                  <a:srgbClr val="F8DD4E"/>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170815" y="1730375"/>
            <a:ext cx="2462530" cy="583565"/>
          </a:xfrm>
          <a:prstGeom prst="rect">
            <a:avLst/>
          </a:prstGeom>
          <a:noFill/>
        </p:spPr>
        <p:txBody>
          <a:bodyPr wrap="square" rtlCol="0" anchor="t">
            <a:spAutoFit/>
          </a:bodyPr>
          <a:p>
            <a:r>
              <a:rPr lang="zh-CN" altLang="en-US" sz="3200">
                <a:sym typeface="+mn-ea"/>
              </a:rPr>
              <a:t>AURP协议</a:t>
            </a:r>
            <a:endParaRPr lang="zh-CN" altLang="en-US" sz="3200">
              <a:sym typeface="+mn-ea"/>
            </a:endParaRPr>
          </a:p>
        </p:txBody>
      </p:sp>
      <p:sp>
        <p:nvSpPr>
          <p:cNvPr id="23" name="文本框 22"/>
          <p:cNvSpPr txBox="1"/>
          <p:nvPr/>
        </p:nvSpPr>
        <p:spPr>
          <a:xfrm>
            <a:off x="9781540" y="2956560"/>
            <a:ext cx="2462530" cy="583565"/>
          </a:xfrm>
          <a:prstGeom prst="rect">
            <a:avLst/>
          </a:prstGeom>
          <a:noFill/>
        </p:spPr>
        <p:txBody>
          <a:bodyPr wrap="square" rtlCol="0" anchor="t">
            <a:spAutoFit/>
          </a:bodyPr>
          <a:p>
            <a:r>
              <a:rPr lang="zh-CN" altLang="en-US" sz="3200">
                <a:sym typeface="+mn-ea"/>
              </a:rPr>
              <a:t>Mobicast</a:t>
            </a:r>
            <a:endParaRPr lang="zh-CN" altLang="en-US" sz="3200">
              <a:sym typeface="+mn-ea"/>
            </a:endParaRPr>
          </a:p>
        </p:txBody>
      </p:sp>
      <p:sp>
        <p:nvSpPr>
          <p:cNvPr id="24" name="文本框 23"/>
          <p:cNvSpPr txBox="1"/>
          <p:nvPr/>
        </p:nvSpPr>
        <p:spPr>
          <a:xfrm>
            <a:off x="106680" y="4277360"/>
            <a:ext cx="2462530" cy="583565"/>
          </a:xfrm>
          <a:prstGeom prst="rect">
            <a:avLst/>
          </a:prstGeom>
          <a:noFill/>
        </p:spPr>
        <p:txBody>
          <a:bodyPr wrap="square" rtlCol="0" anchor="t">
            <a:spAutoFit/>
          </a:bodyPr>
          <a:p>
            <a:r>
              <a:rPr lang="zh-CN" altLang="en-US" sz="3200">
                <a:sym typeface="+mn-ea"/>
              </a:rPr>
              <a:t>AA-RP协议</a:t>
            </a:r>
            <a:endParaRPr lang="zh-CN" altLang="en-US" sz="3200">
              <a:sym typeface="+mn-ea"/>
            </a:endParaRPr>
          </a:p>
        </p:txBody>
      </p:sp>
      <p:sp>
        <p:nvSpPr>
          <p:cNvPr id="25" name="文本框 24"/>
          <p:cNvSpPr txBox="1"/>
          <p:nvPr/>
        </p:nvSpPr>
        <p:spPr>
          <a:xfrm>
            <a:off x="9751060" y="5592445"/>
            <a:ext cx="2462530" cy="583565"/>
          </a:xfrm>
          <a:prstGeom prst="rect">
            <a:avLst/>
          </a:prstGeom>
          <a:noFill/>
        </p:spPr>
        <p:txBody>
          <a:bodyPr wrap="square" rtlCol="0" anchor="t">
            <a:spAutoFit/>
          </a:bodyPr>
          <a:p>
            <a:r>
              <a:rPr lang="zh-CN" altLang="en-US" sz="3200">
                <a:sym typeface="+mn-ea"/>
              </a:rPr>
              <a:t>UMCI-MAC </a:t>
            </a:r>
            <a:endParaRPr lang="zh-CN" altLang="en-US" sz="3200">
              <a:sym typeface="+mn-ea"/>
            </a:endParaRPr>
          </a:p>
        </p:txBody>
      </p:sp>
      <p:sp>
        <p:nvSpPr>
          <p:cNvPr id="26" name="文本框 25"/>
          <p:cNvSpPr txBox="1"/>
          <p:nvPr/>
        </p:nvSpPr>
        <p:spPr>
          <a:xfrm>
            <a:off x="2482850" y="1607185"/>
            <a:ext cx="7541895" cy="829945"/>
          </a:xfrm>
          <a:prstGeom prst="rect">
            <a:avLst/>
          </a:prstGeom>
          <a:noFill/>
        </p:spPr>
        <p:txBody>
          <a:bodyPr wrap="square" rtlCol="0" anchor="t">
            <a:spAutoFit/>
          </a:bodyPr>
          <a:p>
            <a:r>
              <a:rPr lang="zh-CN" altLang="en-US" sz="2000" b="1"/>
              <a:t>使用多个 AUV 作为中继节点，以最大限度地</a:t>
            </a:r>
            <a:r>
              <a:rPr lang="zh-CN" altLang="en-US" sz="2400" b="1">
                <a:gradFill>
                  <a:gsLst>
                    <a:gs pos="0">
                      <a:srgbClr val="012D86"/>
                    </a:gs>
                    <a:gs pos="100000">
                      <a:srgbClr val="0E2557"/>
                    </a:gs>
                  </a:gsLst>
                  <a:lin scaled="0"/>
                </a:gradFill>
              </a:rPr>
              <a:t>减少异构网络中的数据传输</a:t>
            </a:r>
            <a:r>
              <a:rPr lang="zh-CN" altLang="en-US" sz="2000" b="1"/>
              <a:t>，以高数据速率实现短距离通信，以传输大量数据。</a:t>
            </a:r>
            <a:endParaRPr lang="zh-CN" altLang="en-US" sz="2000" b="1"/>
          </a:p>
        </p:txBody>
      </p:sp>
      <p:sp>
        <p:nvSpPr>
          <p:cNvPr id="27" name="文本框 26"/>
          <p:cNvSpPr txBox="1"/>
          <p:nvPr/>
        </p:nvSpPr>
        <p:spPr>
          <a:xfrm>
            <a:off x="2482850" y="4153535"/>
            <a:ext cx="7541895" cy="903605"/>
          </a:xfrm>
          <a:prstGeom prst="rect">
            <a:avLst/>
          </a:prstGeom>
          <a:noFill/>
        </p:spPr>
        <p:txBody>
          <a:bodyPr wrap="square" rtlCol="0" anchor="t">
            <a:spAutoFit/>
          </a:bodyPr>
          <a:p>
            <a:pPr fontAlgn="auto">
              <a:lnSpc>
                <a:spcPct val="120000"/>
              </a:lnSpc>
            </a:pPr>
            <a:r>
              <a:rPr lang="zh-CN" altLang="en-US" sz="2000" b="1"/>
              <a:t>AA-RP 协议将</a:t>
            </a:r>
            <a:r>
              <a:rPr lang="zh-CN" altLang="en-US" sz="2400" b="1">
                <a:gradFill>
                  <a:gsLst>
                    <a:gs pos="0">
                      <a:srgbClr val="012D86"/>
                    </a:gs>
                    <a:gs pos="100000">
                      <a:srgbClr val="0E2557"/>
                    </a:gs>
                  </a:gsLst>
                  <a:lin scaled="0"/>
                </a:gradFill>
              </a:rPr>
              <a:t>动态路径规划算法</a:t>
            </a:r>
            <a:r>
              <a:rPr lang="zh-CN" altLang="en-US" sz="2000" b="1"/>
              <a:t>集成到路由中，以降低网络能耗并避免热点和区域问题</a:t>
            </a:r>
            <a:endParaRPr lang="zh-CN" altLang="en-US" sz="2000" b="1"/>
          </a:p>
        </p:txBody>
      </p:sp>
      <p:sp>
        <p:nvSpPr>
          <p:cNvPr id="28" name="文本框 27"/>
          <p:cNvSpPr txBox="1"/>
          <p:nvPr/>
        </p:nvSpPr>
        <p:spPr>
          <a:xfrm>
            <a:off x="1685925" y="2776855"/>
            <a:ext cx="8095615" cy="977265"/>
          </a:xfrm>
          <a:prstGeom prst="rect">
            <a:avLst/>
          </a:prstGeom>
          <a:noFill/>
        </p:spPr>
        <p:txBody>
          <a:bodyPr wrap="square" rtlCol="0" anchor="t">
            <a:spAutoFit/>
          </a:bodyPr>
          <a:p>
            <a:pPr fontAlgn="auto">
              <a:lnSpc>
                <a:spcPct val="120000"/>
              </a:lnSpc>
            </a:pPr>
            <a:r>
              <a:rPr lang="zh-CN" altLang="en-US" sz="2000" b="1"/>
              <a:t>直接向 AUV 发送数据来</a:t>
            </a:r>
            <a:r>
              <a:rPr lang="zh-CN" altLang="en-US" sz="2400" b="1">
                <a:gradFill>
                  <a:gsLst>
                    <a:gs pos="0">
                      <a:srgbClr val="012D86"/>
                    </a:gs>
                    <a:gs pos="100000">
                      <a:srgbClr val="0E2557"/>
                    </a:gs>
                  </a:gsLst>
                  <a:lin scaled="0"/>
                </a:gradFill>
              </a:rPr>
              <a:t>平衡节点的能耗</a:t>
            </a:r>
            <a:r>
              <a:rPr lang="zh-CN" altLang="en-US" sz="2000" b="1"/>
              <a:t>，而不是多跳传输，解决从三维参考区域内的节点收集数据时出现的</a:t>
            </a:r>
            <a:r>
              <a:rPr lang="zh-CN" altLang="en-US" sz="2400" b="1">
                <a:gradFill>
                  <a:gsLst>
                    <a:gs pos="0">
                      <a:srgbClr val="012D86"/>
                    </a:gs>
                    <a:gs pos="100000">
                      <a:srgbClr val="0E2557"/>
                    </a:gs>
                  </a:gsLst>
                  <a:lin scaled="0"/>
                </a:gradFill>
              </a:rPr>
              <a:t>移动性和拓扑孔问题</a:t>
            </a:r>
            <a:endParaRPr lang="zh-CN" altLang="en-US" sz="2400" b="1">
              <a:gradFill>
                <a:gsLst>
                  <a:gs pos="0">
                    <a:srgbClr val="012D86"/>
                  </a:gs>
                  <a:gs pos="100000">
                    <a:srgbClr val="0E2557"/>
                  </a:gs>
                </a:gsLst>
                <a:lin scaled="0"/>
              </a:gradFill>
            </a:endParaRPr>
          </a:p>
        </p:txBody>
      </p:sp>
      <p:sp>
        <p:nvSpPr>
          <p:cNvPr id="29" name="文本框 28"/>
          <p:cNvSpPr txBox="1"/>
          <p:nvPr/>
        </p:nvSpPr>
        <p:spPr>
          <a:xfrm>
            <a:off x="1686560" y="5416550"/>
            <a:ext cx="8094980" cy="977265"/>
          </a:xfrm>
          <a:prstGeom prst="rect">
            <a:avLst/>
          </a:prstGeom>
          <a:noFill/>
        </p:spPr>
        <p:txBody>
          <a:bodyPr wrap="square" rtlCol="0" anchor="t">
            <a:spAutoFit/>
          </a:bodyPr>
          <a:p>
            <a:pPr fontAlgn="auto">
              <a:lnSpc>
                <a:spcPct val="120000"/>
              </a:lnSpc>
            </a:pPr>
            <a:r>
              <a:rPr lang="zh-CN" altLang="en-US" sz="2000" b="1"/>
              <a:t>静态节点收集AUV 的估计位置决定下一跳，通过</a:t>
            </a:r>
            <a:r>
              <a:rPr lang="zh-CN" altLang="en-US" sz="2400" b="1">
                <a:gradFill>
                  <a:gsLst>
                    <a:gs pos="0">
                      <a:srgbClr val="012D86"/>
                    </a:gs>
                    <a:gs pos="100000">
                      <a:srgbClr val="0E2557"/>
                    </a:gs>
                  </a:gsLst>
                  <a:lin scaled="0"/>
                </a:gradFill>
              </a:rPr>
              <a:t>泛洪或直接存储传播</a:t>
            </a:r>
            <a:r>
              <a:rPr lang="zh-CN" altLang="en-US" sz="2000" b="1"/>
              <a:t>，最大限度减少延迟和抖动，用 </a:t>
            </a:r>
            <a:r>
              <a:rPr lang="zh-CN" altLang="en-US" sz="2400" b="1">
                <a:gradFill>
                  <a:gsLst>
                    <a:gs pos="0">
                      <a:srgbClr val="012D86"/>
                    </a:gs>
                    <a:gs pos="100000">
                      <a:srgbClr val="0E2557"/>
                    </a:gs>
                  </a:gsLst>
                  <a:lin scaled="0"/>
                </a:gradFill>
              </a:rPr>
              <a:t>TDMA </a:t>
            </a:r>
            <a:r>
              <a:rPr lang="zh-CN" altLang="en-US" sz="2000" b="1"/>
              <a:t>在 AUV 间进行通信</a:t>
            </a:r>
            <a:endParaRPr lang="zh-CN" altLang="en-US" sz="20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网络模型：定位、同步</a:t>
            </a:r>
            <a:endParaRPr dirty="0"/>
          </a:p>
        </p:txBody>
      </p:sp>
      <p:sp>
        <p:nvSpPr>
          <p:cNvPr id="7" name="文本框 6"/>
          <p:cNvSpPr txBox="1"/>
          <p:nvPr/>
        </p:nvSpPr>
        <p:spPr>
          <a:xfrm>
            <a:off x="652780" y="665480"/>
            <a:ext cx="2320290" cy="521970"/>
          </a:xfrm>
          <a:prstGeom prst="rect">
            <a:avLst/>
          </a:prstGeom>
          <a:noFill/>
        </p:spPr>
        <p:txBody>
          <a:bodyPr wrap="none" rtlCol="0" anchor="t">
            <a:spAutoFit/>
          </a:bodyPr>
          <a:p>
            <a:pPr algn="l"/>
            <a:r>
              <a:rPr lang="zh-CN" altLang="en-US" sz="2800" b="1">
                <a:gradFill>
                  <a:gsLst>
                    <a:gs pos="0">
                      <a:srgbClr val="012D86"/>
                    </a:gs>
                    <a:gs pos="100000">
                      <a:srgbClr val="0E2557"/>
                    </a:gs>
                  </a:gsLst>
                  <a:lin scaled="0"/>
                </a:gradFill>
                <a:sym typeface="+mn-ea"/>
              </a:rPr>
              <a:t>定位精确问题</a:t>
            </a:r>
            <a:endParaRPr lang="zh-CN" altLang="en-US" sz="2800" b="1">
              <a:gradFill>
                <a:gsLst>
                  <a:gs pos="0">
                    <a:srgbClr val="012D86"/>
                  </a:gs>
                  <a:gs pos="100000">
                    <a:srgbClr val="0E2557"/>
                  </a:gs>
                </a:gsLst>
                <a:lin scaled="0"/>
              </a:gradFill>
              <a:sym typeface="+mn-ea"/>
            </a:endParaRPr>
          </a:p>
        </p:txBody>
      </p:sp>
      <p:pic>
        <p:nvPicPr>
          <p:cNvPr id="8" name="图片 7"/>
          <p:cNvPicPr>
            <a:picLocks noChangeAspect="1"/>
          </p:cNvPicPr>
          <p:nvPr/>
        </p:nvPicPr>
        <p:blipFill>
          <a:blip r:embed="rId1"/>
          <a:stretch>
            <a:fillRect/>
          </a:stretch>
        </p:blipFill>
        <p:spPr>
          <a:xfrm>
            <a:off x="6002655" y="2146935"/>
            <a:ext cx="5961380" cy="3884295"/>
          </a:xfrm>
          <a:prstGeom prst="rect">
            <a:avLst/>
          </a:prstGeom>
          <a:effectLst>
            <a:outerShdw blurRad="342900" dist="38100" dir="5400000" algn="t" rotWithShape="0">
              <a:prstClr val="black">
                <a:alpha val="40000"/>
              </a:prstClr>
            </a:outerShdw>
          </a:effectLst>
        </p:spPr>
      </p:pic>
      <p:sp>
        <p:nvSpPr>
          <p:cNvPr id="9" name="文本框 8"/>
          <p:cNvSpPr txBox="1"/>
          <p:nvPr/>
        </p:nvSpPr>
        <p:spPr>
          <a:xfrm>
            <a:off x="6109335" y="1261745"/>
            <a:ext cx="6910705" cy="398780"/>
          </a:xfrm>
          <a:prstGeom prst="rect">
            <a:avLst/>
          </a:prstGeom>
          <a:noFill/>
        </p:spPr>
        <p:txBody>
          <a:bodyPr wrap="square" rtlCol="0" anchor="t">
            <a:spAutoFit/>
          </a:bodyPr>
          <a:p>
            <a:r>
              <a:rPr lang="zh-CN" altLang="en-US" sz="2000" b="1">
                <a:gradFill>
                  <a:gsLst>
                    <a:gs pos="0">
                      <a:srgbClr val="012D86"/>
                    </a:gs>
                    <a:gs pos="100000">
                      <a:srgbClr val="0E2557"/>
                    </a:gs>
                  </a:gsLst>
                  <a:lin scaled="0"/>
                </a:gradFill>
              </a:rPr>
              <a:t>定位与时间同步在多潜器协同任务中起着重要作用。</a:t>
            </a:r>
            <a:endParaRPr lang="zh-CN" altLang="en-US" sz="2000" b="1">
              <a:gradFill>
                <a:gsLst>
                  <a:gs pos="0">
                    <a:srgbClr val="012D86"/>
                  </a:gs>
                  <a:gs pos="100000">
                    <a:srgbClr val="0E2557"/>
                  </a:gs>
                </a:gsLst>
                <a:lin scaled="0"/>
              </a:gradFill>
            </a:endParaRPr>
          </a:p>
        </p:txBody>
      </p:sp>
      <p:sp>
        <p:nvSpPr>
          <p:cNvPr id="11" name="文本框 10"/>
          <p:cNvSpPr txBox="1"/>
          <p:nvPr/>
        </p:nvSpPr>
        <p:spPr>
          <a:xfrm>
            <a:off x="652780" y="1555750"/>
            <a:ext cx="5159375" cy="1014730"/>
          </a:xfrm>
          <a:prstGeom prst="rect">
            <a:avLst/>
          </a:prstGeom>
          <a:noFill/>
        </p:spPr>
        <p:txBody>
          <a:bodyPr wrap="square" rtlCol="0" anchor="t">
            <a:spAutoFit/>
          </a:bodyPr>
          <a:p>
            <a:r>
              <a:rPr lang="en-US" altLang="zh-CN" sz="2000" b="1"/>
              <a:t>    </a:t>
            </a:r>
            <a:r>
              <a:rPr lang="zh-CN" altLang="en-US" sz="2000" b="1"/>
              <a:t>全球定位系统(GPS)的不可用性、恶劣的航道条件和复杂的海洋环境，在水下进行定位变得更加困难</a:t>
            </a:r>
            <a:endParaRPr lang="zh-CN" altLang="en-US" sz="2000" b="1"/>
          </a:p>
        </p:txBody>
      </p:sp>
      <p:sp>
        <p:nvSpPr>
          <p:cNvPr id="14" name="文本框 13"/>
          <p:cNvSpPr txBox="1"/>
          <p:nvPr/>
        </p:nvSpPr>
        <p:spPr>
          <a:xfrm>
            <a:off x="652780" y="2570480"/>
            <a:ext cx="5074285" cy="706755"/>
          </a:xfrm>
          <a:prstGeom prst="rect">
            <a:avLst/>
          </a:prstGeom>
          <a:noFill/>
        </p:spPr>
        <p:txBody>
          <a:bodyPr wrap="square" rtlCol="0" anchor="t">
            <a:spAutoFit/>
          </a:bodyPr>
          <a:p>
            <a:r>
              <a:rPr lang="en-US" altLang="zh-CN"/>
              <a:t>    </a:t>
            </a:r>
            <a:r>
              <a:rPr lang="zh-CN" altLang="en-US"/>
              <a:t>在水下环境中，导航定位通常采用</a:t>
            </a:r>
            <a:r>
              <a:rPr lang="zh-CN" altLang="en-US" sz="2000" b="1">
                <a:gradFill>
                  <a:gsLst>
                    <a:gs pos="0">
                      <a:srgbClr val="012D86"/>
                    </a:gs>
                    <a:gs pos="100000">
                      <a:srgbClr val="0E2557"/>
                    </a:gs>
                  </a:gsLst>
                  <a:lin scaled="0"/>
                </a:gradFill>
              </a:rPr>
              <a:t>惯性导航、声学导航和地球物理导航</a:t>
            </a:r>
            <a:r>
              <a:rPr lang="zh-CN" altLang="en-US"/>
              <a:t>三种模式进行</a:t>
            </a:r>
            <a:endParaRPr lang="zh-CN" altLang="en-US"/>
          </a:p>
        </p:txBody>
      </p:sp>
      <p:sp>
        <p:nvSpPr>
          <p:cNvPr id="6" name="矩形 5"/>
          <p:cNvSpPr/>
          <p:nvPr/>
        </p:nvSpPr>
        <p:spPr>
          <a:xfrm>
            <a:off x="746760" y="3321685"/>
            <a:ext cx="4980305" cy="3025775"/>
          </a:xfrm>
          <a:prstGeom prst="rect">
            <a:avLst/>
          </a:prstGeom>
          <a:solidFill>
            <a:schemeClr val="bg1"/>
          </a:solidFill>
          <a:ln>
            <a:noFill/>
          </a:ln>
          <a:effectLst>
            <a:outerShdw blurRad="114300" dist="76200" dir="13500000" algn="br" rotWithShape="0">
              <a:schemeClr val="bg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16610" y="3404235"/>
            <a:ext cx="4746625" cy="2861310"/>
          </a:xfrm>
          <a:prstGeom prst="rect">
            <a:avLst/>
          </a:prstGeom>
          <a:noFill/>
        </p:spPr>
        <p:txBody>
          <a:bodyPr wrap="square" rtlCol="0" anchor="t">
            <a:spAutoFit/>
          </a:bodyPr>
          <a:p>
            <a:r>
              <a:rPr lang="en-US" altLang="zh-CN"/>
              <a:t>    </a:t>
            </a:r>
            <a:r>
              <a:rPr lang="zh-CN" altLang="en-US"/>
              <a:t>当依赖指南针和速度估计时，AUV 的航向推算位置估计可能导致高达 20% 的导航误差。 </a:t>
            </a:r>
            <a:endParaRPr lang="zh-CN" altLang="en-US"/>
          </a:p>
          <a:p>
            <a:r>
              <a:rPr lang="zh-CN" altLang="en-US"/>
              <a:t>但</a:t>
            </a:r>
            <a:r>
              <a:rPr lang="zh-CN" altLang="en-US"/>
              <a:t>协同导航，即无人机团队协作，可以减少位置不确定性的增长并提高导航精度。 </a:t>
            </a:r>
            <a:endParaRPr lang="zh-CN" altLang="en-US"/>
          </a:p>
          <a:p>
            <a:r>
              <a:rPr lang="zh-CN" altLang="en-US"/>
              <a:t>    通信和导航 AID-AUV (C/NA) 可以帮助使用 DVL 和 INS 传感器保持位置估计的准确性，从而允许在大面积区域进行快速搜索应用。</a:t>
            </a:r>
            <a:endParaRPr lang="zh-CN" altLang="en-US"/>
          </a:p>
          <a:p>
            <a:r>
              <a:rPr lang="zh-CN" altLang="en-US"/>
              <a:t>地球物理导航使用诸如多波束声纳之类的声纳来创建测深地图，并使用外部环境特征作为地标对无人机进行定位。</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深入思考</a:t>
            </a:r>
            <a:endParaRPr lang="zh-CN" altLang="en-US" sz="5400" dirty="0">
              <a:solidFill>
                <a:schemeClr val="accent2"/>
              </a:solidFill>
              <a:latin typeface="+mj-ea"/>
              <a:ea typeface="+mj-ea"/>
            </a:endParaRPr>
          </a:p>
        </p:txBody>
      </p:sp>
      <p:sp>
        <p:nvSpPr>
          <p:cNvPr id="4" name="文本框 3"/>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第三部分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9" name="PA-文本框 8"/>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solidFill>
                <a:schemeClr val="accen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深入思考</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水下未来的发展</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61548" y="3013501"/>
            <a:ext cx="5868914" cy="830997"/>
          </a:xfrm>
          <a:prstGeom prst="rect">
            <a:avLst/>
          </a:prstGeom>
        </p:spPr>
        <p:txBody>
          <a:bodyPr wrap="none">
            <a:spAutoFit/>
          </a:bodyPr>
          <a:lstStyle/>
          <a:p>
            <a:pPr algn="ctr"/>
            <a:r>
              <a:rPr lang="zh-CN" altLang="en-US" sz="4800" b="1" dirty="0">
                <a:solidFill>
                  <a:schemeClr val="bg1"/>
                </a:solidFill>
                <a:latin typeface="+mj-ea"/>
                <a:ea typeface="+mj-ea"/>
              </a:rPr>
              <a:t>感谢各位老师的指导</a:t>
            </a:r>
            <a:endParaRPr lang="zh-CN" altLang="en-US" sz="4800" b="1" dirty="0">
              <a:solidFill>
                <a:schemeClr val="bg1"/>
              </a:solidFill>
              <a:latin typeface="+mj-ea"/>
              <a:ea typeface="+mj-ea"/>
            </a:endParaRPr>
          </a:p>
        </p:txBody>
      </p:sp>
      <p:sp>
        <p:nvSpPr>
          <p:cNvPr id="7" name="矩形 6"/>
          <p:cNvSpPr/>
          <p:nvPr/>
        </p:nvSpPr>
        <p:spPr>
          <a:xfrm>
            <a:off x="5047164" y="4585148"/>
            <a:ext cx="1420582" cy="400110"/>
          </a:xfrm>
          <a:prstGeom prst="rect">
            <a:avLst/>
          </a:prstGeom>
        </p:spPr>
        <p:txBody>
          <a:bodyPr wrap="non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6212061" y="4586418"/>
            <a:ext cx="948690" cy="398780"/>
          </a:xfrm>
          <a:prstGeom prst="rect">
            <a:avLst/>
          </a:prstGeom>
        </p:spPr>
        <p:txBody>
          <a:bodyPr wrap="none">
            <a:spAutoFit/>
          </a:bodyPr>
          <a:lstStyle/>
          <a:p>
            <a:r>
              <a:rPr lang="zh-CN" altLang="en-US" sz="2000" b="1" dirty="0">
                <a:solidFill>
                  <a:schemeClr val="bg1"/>
                </a:solidFill>
                <a:latin typeface="黑体" panose="02010609060101010101" pitchFamily="49" charset="-122"/>
                <a:ea typeface="黑体" panose="02010609060101010101" pitchFamily="49" charset="-122"/>
              </a:rPr>
              <a:t>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56560" y="3013501"/>
            <a:ext cx="6278880" cy="829945"/>
          </a:xfrm>
          <a:prstGeom prst="rect">
            <a:avLst/>
          </a:prstGeom>
        </p:spPr>
        <p:txBody>
          <a:bodyPr wrap="none">
            <a:spAutoFit/>
          </a:bodyPr>
          <a:lstStyle/>
          <a:p>
            <a:pPr algn="ctr"/>
            <a:r>
              <a:rPr lang="zh-CN" altLang="en-US" sz="4800" b="1" dirty="0">
                <a:solidFill>
                  <a:schemeClr val="bg1"/>
                </a:solidFill>
                <a:latin typeface="+mj-ea"/>
                <a:ea typeface="+mj-ea"/>
              </a:rPr>
              <a:t>信息网络基础文献汇报</a:t>
            </a:r>
            <a:endParaRPr lang="zh-CN" altLang="en-US" sz="4800" b="1" dirty="0">
              <a:solidFill>
                <a:schemeClr val="bg1"/>
              </a:solidFill>
              <a:latin typeface="+mj-ea"/>
              <a:ea typeface="+mj-ea"/>
            </a:endParaRPr>
          </a:p>
        </p:txBody>
      </p:sp>
      <p:sp>
        <p:nvSpPr>
          <p:cNvPr id="8" name="矩形 7"/>
          <p:cNvSpPr/>
          <p:nvPr/>
        </p:nvSpPr>
        <p:spPr>
          <a:xfrm>
            <a:off x="4994910" y="4586605"/>
            <a:ext cx="2483485" cy="398780"/>
          </a:xfrm>
          <a:prstGeom prst="rect">
            <a:avLst/>
          </a:prstGeom>
        </p:spPr>
        <p:txBody>
          <a:bodyPr wrap="square">
            <a:spAutoFit/>
          </a:bodyPr>
          <a:lstStyle/>
          <a:p>
            <a:r>
              <a:rPr lang="zh-CN" altLang="en-US" sz="2000" spc="-150" dirty="0">
                <a:solidFill>
                  <a:schemeClr val="bg1"/>
                </a:solidFill>
                <a:latin typeface="+mj-ea"/>
                <a:sym typeface="Wingdings 3" panose="05040102010807070707" pitchFamily="18" charset="2"/>
              </a:rPr>
              <a:t></a:t>
            </a:r>
            <a:r>
              <a:rPr lang="zh-CN" altLang="en-US" sz="2000" b="1" dirty="0">
                <a:solidFill>
                  <a:schemeClr val="bg1"/>
                </a:solidFill>
                <a:latin typeface="黑体" panose="02010609060101010101" pitchFamily="49" charset="-122"/>
                <a:ea typeface="黑体" panose="02010609060101010101" pitchFamily="49" charset="-122"/>
              </a:rPr>
              <a:t>汇报人：邱梁城</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7868776" y="4586418"/>
            <a:ext cx="309880" cy="398780"/>
          </a:xfrm>
          <a:prstGeom prst="rect">
            <a:avLst/>
          </a:prstGeom>
        </p:spPr>
        <p:txBody>
          <a:bodyPr wrap="none">
            <a:spAutoFit/>
          </a:bodyPr>
          <a:lstStyle/>
          <a:p>
            <a:endParaRPr lang="zh-CN" altLang="en-US" sz="2000" b="1" dirty="0">
              <a:solidFill>
                <a:schemeClr val="bg1"/>
              </a:solidFill>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5"/>
          <p:cNvSpPr>
            <a:spLocks noEditPoints="1"/>
          </p:cNvSpPr>
          <p:nvPr/>
        </p:nvSpPr>
        <p:spPr bwMode="auto">
          <a:xfrm>
            <a:off x="641177" y="1664178"/>
            <a:ext cx="574709" cy="629116"/>
          </a:xfrm>
          <a:custGeom>
            <a:avLst/>
            <a:gdLst>
              <a:gd name="T0" fmla="*/ 65 w 128"/>
              <a:gd name="T1" fmla="*/ 0 h 140"/>
              <a:gd name="T2" fmla="*/ 52 w 128"/>
              <a:gd name="T3" fmla="*/ 12 h 140"/>
              <a:gd name="T4" fmla="*/ 65 w 128"/>
              <a:gd name="T5" fmla="*/ 25 h 140"/>
              <a:gd name="T6" fmla="*/ 77 w 128"/>
              <a:gd name="T7" fmla="*/ 12 h 140"/>
              <a:gd name="T8" fmla="*/ 65 w 128"/>
              <a:gd name="T9" fmla="*/ 0 h 140"/>
              <a:gd name="T10" fmla="*/ 26 w 128"/>
              <a:gd name="T11" fmla="*/ 92 h 140"/>
              <a:gd name="T12" fmla="*/ 8 w 128"/>
              <a:gd name="T13" fmla="*/ 88 h 140"/>
              <a:gd name="T14" fmla="*/ 3 w 128"/>
              <a:gd name="T15" fmla="*/ 105 h 140"/>
              <a:gd name="T16" fmla="*/ 21 w 128"/>
              <a:gd name="T17" fmla="*/ 109 h 140"/>
              <a:gd name="T18" fmla="*/ 26 w 128"/>
              <a:gd name="T19" fmla="*/ 92 h 140"/>
              <a:gd name="T20" fmla="*/ 120 w 128"/>
              <a:gd name="T21" fmla="*/ 88 h 140"/>
              <a:gd name="T22" fmla="*/ 104 w 128"/>
              <a:gd name="T23" fmla="*/ 92 h 140"/>
              <a:gd name="T24" fmla="*/ 108 w 128"/>
              <a:gd name="T25" fmla="*/ 109 h 140"/>
              <a:gd name="T26" fmla="*/ 125 w 128"/>
              <a:gd name="T27" fmla="*/ 105 h 140"/>
              <a:gd name="T28" fmla="*/ 120 w 128"/>
              <a:gd name="T29" fmla="*/ 88 h 140"/>
              <a:gd name="T30" fmla="*/ 114 w 128"/>
              <a:gd name="T31" fmla="*/ 78 h 140"/>
              <a:gd name="T32" fmla="*/ 122 w 128"/>
              <a:gd name="T33" fmla="*/ 80 h 140"/>
              <a:gd name="T34" fmla="*/ 122 w 128"/>
              <a:gd name="T35" fmla="*/ 60 h 140"/>
              <a:gd name="T36" fmla="*/ 114 w 128"/>
              <a:gd name="T37" fmla="*/ 61 h 140"/>
              <a:gd name="T38" fmla="*/ 114 w 128"/>
              <a:gd name="T39" fmla="*/ 78 h 140"/>
              <a:gd name="T40" fmla="*/ 120 w 128"/>
              <a:gd name="T41" fmla="*/ 52 h 140"/>
              <a:gd name="T42" fmla="*/ 125 w 128"/>
              <a:gd name="T43" fmla="*/ 35 h 140"/>
              <a:gd name="T44" fmla="*/ 108 w 128"/>
              <a:gd name="T45" fmla="*/ 30 h 140"/>
              <a:gd name="T46" fmla="*/ 104 w 128"/>
              <a:gd name="T47" fmla="*/ 47 h 140"/>
              <a:gd name="T48" fmla="*/ 120 w 128"/>
              <a:gd name="T49" fmla="*/ 52 h 140"/>
              <a:gd name="T50" fmla="*/ 28 w 128"/>
              <a:gd name="T51" fmla="*/ 25 h 140"/>
              <a:gd name="T52" fmla="*/ 33 w 128"/>
              <a:gd name="T53" fmla="*/ 31 h 140"/>
              <a:gd name="T54" fmla="*/ 47 w 128"/>
              <a:gd name="T55" fmla="*/ 23 h 140"/>
              <a:gd name="T56" fmla="*/ 45 w 128"/>
              <a:gd name="T57" fmla="*/ 15 h 140"/>
              <a:gd name="T58" fmla="*/ 28 w 128"/>
              <a:gd name="T59" fmla="*/ 25 h 140"/>
              <a:gd name="T60" fmla="*/ 65 w 128"/>
              <a:gd name="T61" fmla="*/ 115 h 140"/>
              <a:gd name="T62" fmla="*/ 52 w 128"/>
              <a:gd name="T63" fmla="*/ 127 h 140"/>
              <a:gd name="T64" fmla="*/ 65 w 128"/>
              <a:gd name="T65" fmla="*/ 140 h 140"/>
              <a:gd name="T66" fmla="*/ 77 w 128"/>
              <a:gd name="T67" fmla="*/ 127 h 140"/>
              <a:gd name="T68" fmla="*/ 65 w 128"/>
              <a:gd name="T69" fmla="*/ 115 h 140"/>
              <a:gd name="T70" fmla="*/ 7 w 128"/>
              <a:gd name="T71" fmla="*/ 80 h 140"/>
              <a:gd name="T72" fmla="*/ 15 w 128"/>
              <a:gd name="T73" fmla="*/ 78 h 140"/>
              <a:gd name="T74" fmla="*/ 15 w 128"/>
              <a:gd name="T75" fmla="*/ 61 h 140"/>
              <a:gd name="T76" fmla="*/ 7 w 128"/>
              <a:gd name="T77" fmla="*/ 60 h 140"/>
              <a:gd name="T78" fmla="*/ 7 w 128"/>
              <a:gd name="T79" fmla="*/ 80 h 140"/>
              <a:gd name="T80" fmla="*/ 8 w 128"/>
              <a:gd name="T81" fmla="*/ 52 h 140"/>
              <a:gd name="T82" fmla="*/ 26 w 128"/>
              <a:gd name="T83" fmla="*/ 47 h 140"/>
              <a:gd name="T84" fmla="*/ 21 w 128"/>
              <a:gd name="T85" fmla="*/ 30 h 140"/>
              <a:gd name="T86" fmla="*/ 3 w 128"/>
              <a:gd name="T87" fmla="*/ 35 h 140"/>
              <a:gd name="T88" fmla="*/ 8 w 128"/>
              <a:gd name="T89" fmla="*/ 52 h 140"/>
              <a:gd name="T90" fmla="*/ 27 w 128"/>
              <a:gd name="T91" fmla="*/ 115 h 140"/>
              <a:gd name="T92" fmla="*/ 45 w 128"/>
              <a:gd name="T93" fmla="*/ 124 h 140"/>
              <a:gd name="T94" fmla="*/ 47 w 128"/>
              <a:gd name="T95" fmla="*/ 117 h 140"/>
              <a:gd name="T96" fmla="*/ 33 w 128"/>
              <a:gd name="T97" fmla="*/ 109 h 140"/>
              <a:gd name="T98" fmla="*/ 27 w 128"/>
              <a:gd name="T99" fmla="*/ 115 h 140"/>
              <a:gd name="T100" fmla="*/ 82 w 128"/>
              <a:gd name="T101" fmla="*/ 22 h 140"/>
              <a:gd name="T102" fmla="*/ 97 w 128"/>
              <a:gd name="T103" fmla="*/ 31 h 140"/>
              <a:gd name="T104" fmla="*/ 102 w 128"/>
              <a:gd name="T105" fmla="*/ 25 h 140"/>
              <a:gd name="T106" fmla="*/ 85 w 128"/>
              <a:gd name="T107" fmla="*/ 15 h 140"/>
              <a:gd name="T108" fmla="*/ 82 w 128"/>
              <a:gd name="T109" fmla="*/ 22 h 140"/>
              <a:gd name="T110" fmla="*/ 82 w 128"/>
              <a:gd name="T111" fmla="*/ 117 h 140"/>
              <a:gd name="T112" fmla="*/ 84 w 128"/>
              <a:gd name="T113" fmla="*/ 124 h 140"/>
              <a:gd name="T114" fmla="*/ 102 w 128"/>
              <a:gd name="T115" fmla="*/ 114 h 140"/>
              <a:gd name="T116" fmla="*/ 97 w 128"/>
              <a:gd name="T117" fmla="*/ 108 h 140"/>
              <a:gd name="T118" fmla="*/ 82 w 128"/>
              <a:gd name="T119"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40">
                <a:moveTo>
                  <a:pt x="65" y="0"/>
                </a:moveTo>
                <a:cubicBezTo>
                  <a:pt x="58" y="0"/>
                  <a:pt x="52" y="5"/>
                  <a:pt x="52" y="12"/>
                </a:cubicBezTo>
                <a:cubicBezTo>
                  <a:pt x="52" y="19"/>
                  <a:pt x="58" y="25"/>
                  <a:pt x="65" y="25"/>
                </a:cubicBezTo>
                <a:cubicBezTo>
                  <a:pt x="71" y="25"/>
                  <a:pt x="77" y="19"/>
                  <a:pt x="77" y="12"/>
                </a:cubicBezTo>
                <a:cubicBezTo>
                  <a:pt x="77" y="5"/>
                  <a:pt x="71" y="0"/>
                  <a:pt x="65" y="0"/>
                </a:cubicBezTo>
                <a:close/>
                <a:moveTo>
                  <a:pt x="26" y="92"/>
                </a:moveTo>
                <a:cubicBezTo>
                  <a:pt x="22" y="86"/>
                  <a:pt x="14" y="84"/>
                  <a:pt x="8" y="88"/>
                </a:cubicBezTo>
                <a:cubicBezTo>
                  <a:pt x="2" y="91"/>
                  <a:pt x="0" y="99"/>
                  <a:pt x="3" y="105"/>
                </a:cubicBezTo>
                <a:cubicBezTo>
                  <a:pt x="7" y="111"/>
                  <a:pt x="15" y="113"/>
                  <a:pt x="21" y="109"/>
                </a:cubicBezTo>
                <a:cubicBezTo>
                  <a:pt x="27" y="106"/>
                  <a:pt x="29" y="98"/>
                  <a:pt x="26" y="92"/>
                </a:cubicBezTo>
                <a:close/>
                <a:moveTo>
                  <a:pt x="120" y="88"/>
                </a:moveTo>
                <a:cubicBezTo>
                  <a:pt x="115" y="84"/>
                  <a:pt x="107" y="86"/>
                  <a:pt x="104" y="92"/>
                </a:cubicBezTo>
                <a:cubicBezTo>
                  <a:pt x="101" y="98"/>
                  <a:pt x="103" y="106"/>
                  <a:pt x="108" y="109"/>
                </a:cubicBezTo>
                <a:cubicBezTo>
                  <a:pt x="114" y="113"/>
                  <a:pt x="121" y="111"/>
                  <a:pt x="125" y="105"/>
                </a:cubicBezTo>
                <a:cubicBezTo>
                  <a:pt x="128" y="99"/>
                  <a:pt x="126" y="91"/>
                  <a:pt x="120" y="88"/>
                </a:cubicBezTo>
                <a:close/>
                <a:moveTo>
                  <a:pt x="114" y="78"/>
                </a:moveTo>
                <a:cubicBezTo>
                  <a:pt x="117" y="78"/>
                  <a:pt x="119" y="79"/>
                  <a:pt x="122" y="80"/>
                </a:cubicBezTo>
                <a:cubicBezTo>
                  <a:pt x="122" y="60"/>
                  <a:pt x="122" y="60"/>
                  <a:pt x="122" y="60"/>
                </a:cubicBezTo>
                <a:cubicBezTo>
                  <a:pt x="119" y="61"/>
                  <a:pt x="117" y="61"/>
                  <a:pt x="114" y="61"/>
                </a:cubicBezTo>
                <a:lnTo>
                  <a:pt x="114" y="78"/>
                </a:lnTo>
                <a:close/>
                <a:moveTo>
                  <a:pt x="120" y="52"/>
                </a:moveTo>
                <a:cubicBezTo>
                  <a:pt x="126" y="48"/>
                  <a:pt x="128" y="41"/>
                  <a:pt x="125" y="35"/>
                </a:cubicBezTo>
                <a:cubicBezTo>
                  <a:pt x="121" y="29"/>
                  <a:pt x="114" y="27"/>
                  <a:pt x="108" y="30"/>
                </a:cubicBezTo>
                <a:cubicBezTo>
                  <a:pt x="103" y="34"/>
                  <a:pt x="101" y="41"/>
                  <a:pt x="104" y="47"/>
                </a:cubicBezTo>
                <a:cubicBezTo>
                  <a:pt x="107" y="53"/>
                  <a:pt x="115" y="55"/>
                  <a:pt x="120" y="52"/>
                </a:cubicBezTo>
                <a:close/>
                <a:moveTo>
                  <a:pt x="28" y="25"/>
                </a:moveTo>
                <a:cubicBezTo>
                  <a:pt x="30" y="27"/>
                  <a:pt x="32" y="29"/>
                  <a:pt x="33" y="31"/>
                </a:cubicBezTo>
                <a:cubicBezTo>
                  <a:pt x="47" y="23"/>
                  <a:pt x="47" y="23"/>
                  <a:pt x="47" y="23"/>
                </a:cubicBezTo>
                <a:cubicBezTo>
                  <a:pt x="46" y="21"/>
                  <a:pt x="45" y="18"/>
                  <a:pt x="45" y="15"/>
                </a:cubicBezTo>
                <a:lnTo>
                  <a:pt x="28" y="25"/>
                </a:lnTo>
                <a:close/>
                <a:moveTo>
                  <a:pt x="65" y="115"/>
                </a:moveTo>
                <a:cubicBezTo>
                  <a:pt x="58" y="115"/>
                  <a:pt x="52" y="121"/>
                  <a:pt x="52" y="127"/>
                </a:cubicBezTo>
                <a:cubicBezTo>
                  <a:pt x="52" y="134"/>
                  <a:pt x="58" y="140"/>
                  <a:pt x="65" y="140"/>
                </a:cubicBezTo>
                <a:cubicBezTo>
                  <a:pt x="71" y="140"/>
                  <a:pt x="77" y="134"/>
                  <a:pt x="77" y="127"/>
                </a:cubicBezTo>
                <a:cubicBezTo>
                  <a:pt x="77" y="121"/>
                  <a:pt x="71" y="115"/>
                  <a:pt x="65" y="115"/>
                </a:cubicBezTo>
                <a:close/>
                <a:moveTo>
                  <a:pt x="7" y="80"/>
                </a:moveTo>
                <a:cubicBezTo>
                  <a:pt x="10" y="79"/>
                  <a:pt x="12" y="78"/>
                  <a:pt x="15" y="78"/>
                </a:cubicBezTo>
                <a:cubicBezTo>
                  <a:pt x="15" y="61"/>
                  <a:pt x="15" y="61"/>
                  <a:pt x="15" y="61"/>
                </a:cubicBezTo>
                <a:cubicBezTo>
                  <a:pt x="12" y="61"/>
                  <a:pt x="10" y="61"/>
                  <a:pt x="7" y="60"/>
                </a:cubicBezTo>
                <a:lnTo>
                  <a:pt x="7" y="80"/>
                </a:lnTo>
                <a:close/>
                <a:moveTo>
                  <a:pt x="8" y="52"/>
                </a:moveTo>
                <a:cubicBezTo>
                  <a:pt x="14" y="55"/>
                  <a:pt x="22" y="53"/>
                  <a:pt x="26" y="47"/>
                </a:cubicBezTo>
                <a:cubicBezTo>
                  <a:pt x="29" y="41"/>
                  <a:pt x="27" y="34"/>
                  <a:pt x="21" y="30"/>
                </a:cubicBezTo>
                <a:cubicBezTo>
                  <a:pt x="15" y="27"/>
                  <a:pt x="7" y="29"/>
                  <a:pt x="3" y="35"/>
                </a:cubicBezTo>
                <a:cubicBezTo>
                  <a:pt x="0" y="41"/>
                  <a:pt x="2" y="48"/>
                  <a:pt x="8" y="52"/>
                </a:cubicBezTo>
                <a:close/>
                <a:moveTo>
                  <a:pt x="27" y="115"/>
                </a:moveTo>
                <a:cubicBezTo>
                  <a:pt x="45" y="124"/>
                  <a:pt x="45" y="124"/>
                  <a:pt x="45" y="124"/>
                </a:cubicBezTo>
                <a:cubicBezTo>
                  <a:pt x="45" y="122"/>
                  <a:pt x="46" y="119"/>
                  <a:pt x="47" y="117"/>
                </a:cubicBezTo>
                <a:cubicBezTo>
                  <a:pt x="33" y="109"/>
                  <a:pt x="33" y="109"/>
                  <a:pt x="33" y="109"/>
                </a:cubicBezTo>
                <a:cubicBezTo>
                  <a:pt x="31" y="111"/>
                  <a:pt x="29" y="113"/>
                  <a:pt x="27" y="115"/>
                </a:cubicBezTo>
                <a:close/>
                <a:moveTo>
                  <a:pt x="82" y="22"/>
                </a:moveTo>
                <a:cubicBezTo>
                  <a:pt x="97" y="31"/>
                  <a:pt x="97" y="31"/>
                  <a:pt x="97" y="31"/>
                </a:cubicBezTo>
                <a:cubicBezTo>
                  <a:pt x="98" y="29"/>
                  <a:pt x="100" y="27"/>
                  <a:pt x="102" y="25"/>
                </a:cubicBezTo>
                <a:cubicBezTo>
                  <a:pt x="85" y="15"/>
                  <a:pt x="85" y="15"/>
                  <a:pt x="85" y="15"/>
                </a:cubicBezTo>
                <a:cubicBezTo>
                  <a:pt x="84" y="18"/>
                  <a:pt x="83" y="20"/>
                  <a:pt x="82" y="22"/>
                </a:cubicBezTo>
                <a:close/>
                <a:moveTo>
                  <a:pt x="82" y="117"/>
                </a:moveTo>
                <a:cubicBezTo>
                  <a:pt x="83" y="119"/>
                  <a:pt x="84" y="121"/>
                  <a:pt x="84" y="124"/>
                </a:cubicBezTo>
                <a:cubicBezTo>
                  <a:pt x="102" y="114"/>
                  <a:pt x="102" y="114"/>
                  <a:pt x="102" y="114"/>
                </a:cubicBezTo>
                <a:cubicBezTo>
                  <a:pt x="100" y="112"/>
                  <a:pt x="98" y="110"/>
                  <a:pt x="97" y="108"/>
                </a:cubicBezTo>
                <a:lnTo>
                  <a:pt x="82" y="117"/>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7" name="Freeform 57"/>
          <p:cNvSpPr>
            <a:spLocks noEditPoints="1"/>
          </p:cNvSpPr>
          <p:nvPr/>
        </p:nvSpPr>
        <p:spPr bwMode="auto">
          <a:xfrm>
            <a:off x="1629559" y="1661195"/>
            <a:ext cx="768543" cy="649521"/>
          </a:xfrm>
          <a:custGeom>
            <a:avLst/>
            <a:gdLst>
              <a:gd name="T0" fmla="*/ 144 w 171"/>
              <a:gd name="T1" fmla="*/ 95 h 144"/>
              <a:gd name="T2" fmla="*/ 166 w 171"/>
              <a:gd name="T3" fmla="*/ 41 h 144"/>
              <a:gd name="T4" fmla="*/ 160 w 171"/>
              <a:gd name="T5" fmla="*/ 38 h 144"/>
              <a:gd name="T6" fmla="*/ 138 w 171"/>
              <a:gd name="T7" fmla="*/ 95 h 144"/>
              <a:gd name="T8" fmla="*/ 93 w 171"/>
              <a:gd name="T9" fmla="*/ 95 h 144"/>
              <a:gd name="T10" fmla="*/ 71 w 171"/>
              <a:gd name="T11" fmla="*/ 38 h 144"/>
              <a:gd name="T12" fmla="*/ 71 w 171"/>
              <a:gd name="T13" fmla="*/ 39 h 144"/>
              <a:gd name="T14" fmla="*/ 40 w 171"/>
              <a:gd name="T15" fmla="*/ 27 h 144"/>
              <a:gd name="T16" fmla="*/ 40 w 171"/>
              <a:gd name="T17" fmla="*/ 0 h 144"/>
              <a:gd name="T18" fmla="*/ 31 w 171"/>
              <a:gd name="T19" fmla="*/ 0 h 144"/>
              <a:gd name="T20" fmla="*/ 31 w 171"/>
              <a:gd name="T21" fmla="*/ 34 h 144"/>
              <a:gd name="T22" fmla="*/ 29 w 171"/>
              <a:gd name="T23" fmla="*/ 39 h 144"/>
              <a:gd name="T24" fmla="*/ 29 w 171"/>
              <a:gd name="T25" fmla="*/ 38 h 144"/>
              <a:gd name="T26" fmla="*/ 0 w 171"/>
              <a:gd name="T27" fmla="*/ 112 h 144"/>
              <a:gd name="T28" fmla="*/ 5 w 171"/>
              <a:gd name="T29" fmla="*/ 114 h 144"/>
              <a:gd name="T30" fmla="*/ 10 w 171"/>
              <a:gd name="T31" fmla="*/ 103 h 144"/>
              <a:gd name="T32" fmla="*/ 31 w 171"/>
              <a:gd name="T33" fmla="*/ 103 h 144"/>
              <a:gd name="T34" fmla="*/ 31 w 171"/>
              <a:gd name="T35" fmla="*/ 144 h 144"/>
              <a:gd name="T36" fmla="*/ 40 w 171"/>
              <a:gd name="T37" fmla="*/ 144 h 144"/>
              <a:gd name="T38" fmla="*/ 40 w 171"/>
              <a:gd name="T39" fmla="*/ 103 h 144"/>
              <a:gd name="T40" fmla="*/ 90 w 171"/>
              <a:gd name="T41" fmla="*/ 103 h 144"/>
              <a:gd name="T42" fmla="*/ 94 w 171"/>
              <a:gd name="T43" fmla="*/ 113 h 144"/>
              <a:gd name="T44" fmla="*/ 94 w 171"/>
              <a:gd name="T45" fmla="*/ 113 h 144"/>
              <a:gd name="T46" fmla="*/ 94 w 171"/>
              <a:gd name="T47" fmla="*/ 113 h 144"/>
              <a:gd name="T48" fmla="*/ 94 w 171"/>
              <a:gd name="T49" fmla="*/ 114 h 144"/>
              <a:gd name="T50" fmla="*/ 95 w 171"/>
              <a:gd name="T51" fmla="*/ 114 h 144"/>
              <a:gd name="T52" fmla="*/ 137 w 171"/>
              <a:gd name="T53" fmla="*/ 114 h 144"/>
              <a:gd name="T54" fmla="*/ 137 w 171"/>
              <a:gd name="T55" fmla="*/ 114 h 144"/>
              <a:gd name="T56" fmla="*/ 141 w 171"/>
              <a:gd name="T57" fmla="*/ 103 h 144"/>
              <a:gd name="T58" fmla="*/ 171 w 171"/>
              <a:gd name="T59" fmla="*/ 103 h 144"/>
              <a:gd name="T60" fmla="*/ 171 w 171"/>
              <a:gd name="T61" fmla="*/ 95 h 144"/>
              <a:gd name="T62" fmla="*/ 144 w 171"/>
              <a:gd name="T63" fmla="*/ 95 h 144"/>
              <a:gd name="T64" fmla="*/ 31 w 171"/>
              <a:gd name="T65" fmla="*/ 95 h 144"/>
              <a:gd name="T66" fmla="*/ 13 w 171"/>
              <a:gd name="T67" fmla="*/ 95 h 144"/>
              <a:gd name="T68" fmla="*/ 31 w 171"/>
              <a:gd name="T69" fmla="*/ 48 h 144"/>
              <a:gd name="T70" fmla="*/ 31 w 171"/>
              <a:gd name="T71" fmla="*/ 95 h 144"/>
              <a:gd name="T72" fmla="*/ 40 w 171"/>
              <a:gd name="T73" fmla="*/ 95 h 144"/>
              <a:gd name="T74" fmla="*/ 40 w 171"/>
              <a:gd name="T75" fmla="*/ 34 h 144"/>
              <a:gd name="T76" fmla="*/ 66 w 171"/>
              <a:gd name="T77" fmla="*/ 41 h 144"/>
              <a:gd name="T78" fmla="*/ 66 w 171"/>
              <a:gd name="T79" fmla="*/ 41 h 144"/>
              <a:gd name="T80" fmla="*/ 87 w 171"/>
              <a:gd name="T81" fmla="*/ 95 h 144"/>
              <a:gd name="T82" fmla="*/ 40 w 171"/>
              <a:gd name="T83" fmla="*/ 95 h 144"/>
              <a:gd name="T84" fmla="*/ 132 w 171"/>
              <a:gd name="T85" fmla="*/ 111 h 144"/>
              <a:gd name="T86" fmla="*/ 132 w 171"/>
              <a:gd name="T87" fmla="*/ 111 h 144"/>
              <a:gd name="T88" fmla="*/ 100 w 171"/>
              <a:gd name="T89" fmla="*/ 111 h 144"/>
              <a:gd name="T90" fmla="*/ 96 w 171"/>
              <a:gd name="T91" fmla="*/ 103 h 144"/>
              <a:gd name="T92" fmla="*/ 135 w 171"/>
              <a:gd name="T93" fmla="*/ 103 h 144"/>
              <a:gd name="T94" fmla="*/ 132 w 171"/>
              <a:gd name="T95" fmla="*/ 1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 h="144">
                <a:moveTo>
                  <a:pt x="144" y="95"/>
                </a:moveTo>
                <a:cubicBezTo>
                  <a:pt x="166" y="41"/>
                  <a:pt x="166" y="41"/>
                  <a:pt x="166" y="41"/>
                </a:cubicBezTo>
                <a:cubicBezTo>
                  <a:pt x="160" y="38"/>
                  <a:pt x="160" y="38"/>
                  <a:pt x="160" y="38"/>
                </a:cubicBezTo>
                <a:cubicBezTo>
                  <a:pt x="138" y="95"/>
                  <a:pt x="138" y="95"/>
                  <a:pt x="138" y="95"/>
                </a:cubicBezTo>
                <a:cubicBezTo>
                  <a:pt x="93" y="95"/>
                  <a:pt x="93" y="95"/>
                  <a:pt x="93" y="95"/>
                </a:cubicBezTo>
                <a:cubicBezTo>
                  <a:pt x="71" y="38"/>
                  <a:pt x="71" y="38"/>
                  <a:pt x="71" y="38"/>
                </a:cubicBezTo>
                <a:cubicBezTo>
                  <a:pt x="71" y="39"/>
                  <a:pt x="71" y="39"/>
                  <a:pt x="71" y="39"/>
                </a:cubicBezTo>
                <a:cubicBezTo>
                  <a:pt x="65" y="25"/>
                  <a:pt x="51" y="22"/>
                  <a:pt x="40" y="27"/>
                </a:cubicBezTo>
                <a:cubicBezTo>
                  <a:pt x="40" y="0"/>
                  <a:pt x="40" y="0"/>
                  <a:pt x="40" y="0"/>
                </a:cubicBezTo>
                <a:cubicBezTo>
                  <a:pt x="31" y="0"/>
                  <a:pt x="31" y="0"/>
                  <a:pt x="31" y="0"/>
                </a:cubicBezTo>
                <a:cubicBezTo>
                  <a:pt x="31" y="34"/>
                  <a:pt x="31" y="34"/>
                  <a:pt x="31" y="34"/>
                </a:cubicBezTo>
                <a:cubicBezTo>
                  <a:pt x="30" y="35"/>
                  <a:pt x="29" y="37"/>
                  <a:pt x="29" y="39"/>
                </a:cubicBezTo>
                <a:cubicBezTo>
                  <a:pt x="29" y="38"/>
                  <a:pt x="29" y="38"/>
                  <a:pt x="29" y="38"/>
                </a:cubicBezTo>
                <a:cubicBezTo>
                  <a:pt x="0" y="112"/>
                  <a:pt x="0" y="112"/>
                  <a:pt x="0" y="112"/>
                </a:cubicBezTo>
                <a:cubicBezTo>
                  <a:pt x="5" y="114"/>
                  <a:pt x="5" y="114"/>
                  <a:pt x="5" y="114"/>
                </a:cubicBezTo>
                <a:cubicBezTo>
                  <a:pt x="10" y="103"/>
                  <a:pt x="10" y="103"/>
                  <a:pt x="10" y="103"/>
                </a:cubicBezTo>
                <a:cubicBezTo>
                  <a:pt x="31" y="103"/>
                  <a:pt x="31" y="103"/>
                  <a:pt x="31" y="103"/>
                </a:cubicBezTo>
                <a:cubicBezTo>
                  <a:pt x="31" y="144"/>
                  <a:pt x="31" y="144"/>
                  <a:pt x="31" y="144"/>
                </a:cubicBezTo>
                <a:cubicBezTo>
                  <a:pt x="40" y="144"/>
                  <a:pt x="40" y="144"/>
                  <a:pt x="40" y="144"/>
                </a:cubicBezTo>
                <a:cubicBezTo>
                  <a:pt x="40" y="103"/>
                  <a:pt x="40" y="103"/>
                  <a:pt x="40" y="103"/>
                </a:cubicBezTo>
                <a:cubicBezTo>
                  <a:pt x="90" y="103"/>
                  <a:pt x="90" y="103"/>
                  <a:pt x="90" y="103"/>
                </a:cubicBezTo>
                <a:cubicBezTo>
                  <a:pt x="94" y="113"/>
                  <a:pt x="94" y="113"/>
                  <a:pt x="94" y="113"/>
                </a:cubicBezTo>
                <a:cubicBezTo>
                  <a:pt x="94" y="113"/>
                  <a:pt x="94" y="113"/>
                  <a:pt x="94" y="113"/>
                </a:cubicBezTo>
                <a:cubicBezTo>
                  <a:pt x="94" y="113"/>
                  <a:pt x="94" y="113"/>
                  <a:pt x="94" y="113"/>
                </a:cubicBezTo>
                <a:cubicBezTo>
                  <a:pt x="94" y="114"/>
                  <a:pt x="94" y="114"/>
                  <a:pt x="94" y="114"/>
                </a:cubicBezTo>
                <a:cubicBezTo>
                  <a:pt x="95" y="114"/>
                  <a:pt x="95" y="114"/>
                  <a:pt x="95" y="114"/>
                </a:cubicBezTo>
                <a:cubicBezTo>
                  <a:pt x="102" y="132"/>
                  <a:pt x="129" y="132"/>
                  <a:pt x="137" y="114"/>
                </a:cubicBezTo>
                <a:cubicBezTo>
                  <a:pt x="137" y="114"/>
                  <a:pt x="137" y="114"/>
                  <a:pt x="137" y="114"/>
                </a:cubicBezTo>
                <a:cubicBezTo>
                  <a:pt x="141" y="103"/>
                  <a:pt x="141" y="103"/>
                  <a:pt x="141" y="103"/>
                </a:cubicBezTo>
                <a:cubicBezTo>
                  <a:pt x="171" y="103"/>
                  <a:pt x="171" y="103"/>
                  <a:pt x="171" y="103"/>
                </a:cubicBezTo>
                <a:cubicBezTo>
                  <a:pt x="171" y="95"/>
                  <a:pt x="171" y="95"/>
                  <a:pt x="171" y="95"/>
                </a:cubicBezTo>
                <a:lnTo>
                  <a:pt x="144" y="95"/>
                </a:lnTo>
                <a:close/>
                <a:moveTo>
                  <a:pt x="31" y="95"/>
                </a:moveTo>
                <a:cubicBezTo>
                  <a:pt x="13" y="95"/>
                  <a:pt x="13" y="95"/>
                  <a:pt x="13" y="95"/>
                </a:cubicBezTo>
                <a:cubicBezTo>
                  <a:pt x="31" y="48"/>
                  <a:pt x="31" y="48"/>
                  <a:pt x="31" y="48"/>
                </a:cubicBezTo>
                <a:lnTo>
                  <a:pt x="31" y="95"/>
                </a:lnTo>
                <a:close/>
                <a:moveTo>
                  <a:pt x="40" y="95"/>
                </a:moveTo>
                <a:cubicBezTo>
                  <a:pt x="40" y="34"/>
                  <a:pt x="40" y="34"/>
                  <a:pt x="40" y="34"/>
                </a:cubicBezTo>
                <a:cubicBezTo>
                  <a:pt x="48" y="28"/>
                  <a:pt x="61" y="30"/>
                  <a:pt x="66" y="41"/>
                </a:cubicBezTo>
                <a:cubicBezTo>
                  <a:pt x="66" y="41"/>
                  <a:pt x="66" y="41"/>
                  <a:pt x="66" y="41"/>
                </a:cubicBezTo>
                <a:cubicBezTo>
                  <a:pt x="87" y="95"/>
                  <a:pt x="87" y="95"/>
                  <a:pt x="87" y="95"/>
                </a:cubicBezTo>
                <a:lnTo>
                  <a:pt x="40" y="95"/>
                </a:lnTo>
                <a:close/>
                <a:moveTo>
                  <a:pt x="132" y="111"/>
                </a:moveTo>
                <a:cubicBezTo>
                  <a:pt x="132" y="111"/>
                  <a:pt x="132" y="111"/>
                  <a:pt x="132" y="111"/>
                </a:cubicBezTo>
                <a:cubicBezTo>
                  <a:pt x="126" y="125"/>
                  <a:pt x="105" y="125"/>
                  <a:pt x="100" y="111"/>
                </a:cubicBezTo>
                <a:cubicBezTo>
                  <a:pt x="96" y="103"/>
                  <a:pt x="96" y="103"/>
                  <a:pt x="96" y="103"/>
                </a:cubicBezTo>
                <a:cubicBezTo>
                  <a:pt x="135" y="103"/>
                  <a:pt x="135" y="103"/>
                  <a:pt x="135" y="103"/>
                </a:cubicBezTo>
                <a:lnTo>
                  <a:pt x="132" y="111"/>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8" name="Freeform 58"/>
          <p:cNvSpPr>
            <a:spLocks noEditPoints="1"/>
          </p:cNvSpPr>
          <p:nvPr/>
        </p:nvSpPr>
        <p:spPr bwMode="auto">
          <a:xfrm>
            <a:off x="2661188" y="1658709"/>
            <a:ext cx="666523" cy="666523"/>
          </a:xfrm>
          <a:custGeom>
            <a:avLst/>
            <a:gdLst>
              <a:gd name="T0" fmla="*/ 74 w 148"/>
              <a:gd name="T1" fmla="*/ 94 h 148"/>
              <a:gd name="T2" fmla="*/ 64 w 148"/>
              <a:gd name="T3" fmla="*/ 91 h 148"/>
              <a:gd name="T4" fmla="*/ 47 w 148"/>
              <a:gd name="T5" fmla="*/ 121 h 148"/>
              <a:gd name="T6" fmla="*/ 74 w 148"/>
              <a:gd name="T7" fmla="*/ 128 h 148"/>
              <a:gd name="T8" fmla="*/ 101 w 148"/>
              <a:gd name="T9" fmla="*/ 121 h 148"/>
              <a:gd name="T10" fmla="*/ 84 w 148"/>
              <a:gd name="T11" fmla="*/ 91 h 148"/>
              <a:gd name="T12" fmla="*/ 74 w 148"/>
              <a:gd name="T13" fmla="*/ 94 h 148"/>
              <a:gd name="T14" fmla="*/ 101 w 148"/>
              <a:gd name="T15" fmla="*/ 27 h 148"/>
              <a:gd name="T16" fmla="*/ 84 w 148"/>
              <a:gd name="T17" fmla="*/ 56 h 148"/>
              <a:gd name="T18" fmla="*/ 95 w 148"/>
              <a:gd name="T19" fmla="*/ 74 h 148"/>
              <a:gd name="T20" fmla="*/ 128 w 148"/>
              <a:gd name="T21" fmla="*/ 74 h 148"/>
              <a:gd name="T22" fmla="*/ 101 w 148"/>
              <a:gd name="T23" fmla="*/ 27 h 148"/>
              <a:gd name="T24" fmla="*/ 74 w 148"/>
              <a:gd name="T25" fmla="*/ 86 h 148"/>
              <a:gd name="T26" fmla="*/ 86 w 148"/>
              <a:gd name="T27" fmla="*/ 74 h 148"/>
              <a:gd name="T28" fmla="*/ 74 w 148"/>
              <a:gd name="T29" fmla="*/ 61 h 148"/>
              <a:gd name="T30" fmla="*/ 62 w 148"/>
              <a:gd name="T31" fmla="*/ 74 h 148"/>
              <a:gd name="T32" fmla="*/ 74 w 148"/>
              <a:gd name="T33" fmla="*/ 86 h 148"/>
              <a:gd name="T34" fmla="*/ 64 w 148"/>
              <a:gd name="T35" fmla="*/ 56 h 148"/>
              <a:gd name="T36" fmla="*/ 47 w 148"/>
              <a:gd name="T37" fmla="*/ 27 h 148"/>
              <a:gd name="T38" fmla="*/ 20 w 148"/>
              <a:gd name="T39" fmla="*/ 74 h 148"/>
              <a:gd name="T40" fmla="*/ 53 w 148"/>
              <a:gd name="T41" fmla="*/ 74 h 148"/>
              <a:gd name="T42" fmla="*/ 64 w 148"/>
              <a:gd name="T43" fmla="*/ 56 h 148"/>
              <a:gd name="T44" fmla="*/ 74 w 148"/>
              <a:gd name="T45" fmla="*/ 0 h 148"/>
              <a:gd name="T46" fmla="*/ 0 w 148"/>
              <a:gd name="T47" fmla="*/ 74 h 148"/>
              <a:gd name="T48" fmla="*/ 74 w 148"/>
              <a:gd name="T49" fmla="*/ 148 h 148"/>
              <a:gd name="T50" fmla="*/ 148 w 148"/>
              <a:gd name="T51" fmla="*/ 74 h 148"/>
              <a:gd name="T52" fmla="*/ 74 w 148"/>
              <a:gd name="T53" fmla="*/ 0 h 148"/>
              <a:gd name="T54" fmla="*/ 74 w 148"/>
              <a:gd name="T55" fmla="*/ 140 h 148"/>
              <a:gd name="T56" fmla="*/ 8 w 148"/>
              <a:gd name="T57" fmla="*/ 74 h 148"/>
              <a:gd name="T58" fmla="*/ 74 w 148"/>
              <a:gd name="T59" fmla="*/ 8 h 148"/>
              <a:gd name="T60" fmla="*/ 140 w 148"/>
              <a:gd name="T61" fmla="*/ 74 h 148"/>
              <a:gd name="T62" fmla="*/ 74 w 148"/>
              <a:gd name="T63"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8" h="148">
                <a:moveTo>
                  <a:pt x="74" y="94"/>
                </a:moveTo>
                <a:cubicBezTo>
                  <a:pt x="70" y="94"/>
                  <a:pt x="67" y="93"/>
                  <a:pt x="64" y="91"/>
                </a:cubicBezTo>
                <a:cubicBezTo>
                  <a:pt x="47" y="121"/>
                  <a:pt x="47" y="121"/>
                  <a:pt x="47" y="121"/>
                </a:cubicBezTo>
                <a:cubicBezTo>
                  <a:pt x="55" y="125"/>
                  <a:pt x="64" y="128"/>
                  <a:pt x="74" y="128"/>
                </a:cubicBezTo>
                <a:cubicBezTo>
                  <a:pt x="84" y="128"/>
                  <a:pt x="93" y="125"/>
                  <a:pt x="101" y="121"/>
                </a:cubicBezTo>
                <a:cubicBezTo>
                  <a:pt x="84" y="91"/>
                  <a:pt x="84" y="91"/>
                  <a:pt x="84" y="91"/>
                </a:cubicBezTo>
                <a:cubicBezTo>
                  <a:pt x="81" y="93"/>
                  <a:pt x="78" y="94"/>
                  <a:pt x="74" y="94"/>
                </a:cubicBezTo>
                <a:close/>
                <a:moveTo>
                  <a:pt x="101" y="27"/>
                </a:moveTo>
                <a:cubicBezTo>
                  <a:pt x="84" y="56"/>
                  <a:pt x="84" y="56"/>
                  <a:pt x="84" y="56"/>
                </a:cubicBezTo>
                <a:cubicBezTo>
                  <a:pt x="90" y="60"/>
                  <a:pt x="95" y="66"/>
                  <a:pt x="95" y="74"/>
                </a:cubicBezTo>
                <a:cubicBezTo>
                  <a:pt x="128" y="74"/>
                  <a:pt x="128" y="74"/>
                  <a:pt x="128" y="74"/>
                </a:cubicBezTo>
                <a:cubicBezTo>
                  <a:pt x="128" y="54"/>
                  <a:pt x="117" y="36"/>
                  <a:pt x="101" y="27"/>
                </a:cubicBezTo>
                <a:close/>
                <a:moveTo>
                  <a:pt x="74" y="86"/>
                </a:moveTo>
                <a:cubicBezTo>
                  <a:pt x="81" y="86"/>
                  <a:pt x="86" y="81"/>
                  <a:pt x="86" y="74"/>
                </a:cubicBezTo>
                <a:cubicBezTo>
                  <a:pt x="86" y="67"/>
                  <a:pt x="81" y="61"/>
                  <a:pt x="74" y="61"/>
                </a:cubicBezTo>
                <a:cubicBezTo>
                  <a:pt x="67" y="61"/>
                  <a:pt x="62" y="67"/>
                  <a:pt x="62" y="74"/>
                </a:cubicBezTo>
                <a:cubicBezTo>
                  <a:pt x="62" y="81"/>
                  <a:pt x="67" y="86"/>
                  <a:pt x="74" y="86"/>
                </a:cubicBezTo>
                <a:close/>
                <a:moveTo>
                  <a:pt x="64" y="56"/>
                </a:moveTo>
                <a:cubicBezTo>
                  <a:pt x="47" y="27"/>
                  <a:pt x="47" y="27"/>
                  <a:pt x="47" y="27"/>
                </a:cubicBezTo>
                <a:cubicBezTo>
                  <a:pt x="31" y="36"/>
                  <a:pt x="20" y="54"/>
                  <a:pt x="20" y="74"/>
                </a:cubicBezTo>
                <a:cubicBezTo>
                  <a:pt x="53" y="74"/>
                  <a:pt x="53" y="74"/>
                  <a:pt x="53" y="74"/>
                </a:cubicBezTo>
                <a:cubicBezTo>
                  <a:pt x="53" y="66"/>
                  <a:pt x="58" y="60"/>
                  <a:pt x="64" y="56"/>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8" y="140"/>
                  <a:pt x="8" y="110"/>
                  <a:pt x="8" y="74"/>
                </a:cubicBezTo>
                <a:cubicBezTo>
                  <a:pt x="8" y="37"/>
                  <a:pt x="38" y="8"/>
                  <a:pt x="74" y="8"/>
                </a:cubicBezTo>
                <a:cubicBezTo>
                  <a:pt x="110" y="8"/>
                  <a:pt x="140" y="37"/>
                  <a:pt x="140" y="74"/>
                </a:cubicBezTo>
                <a:cubicBezTo>
                  <a:pt x="140" y="110"/>
                  <a:pt x="110" y="140"/>
                  <a:pt x="74" y="14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0" name="Freeform 60"/>
          <p:cNvSpPr>
            <a:spLocks noEditPoints="1"/>
          </p:cNvSpPr>
          <p:nvPr/>
        </p:nvSpPr>
        <p:spPr bwMode="auto">
          <a:xfrm>
            <a:off x="3677905" y="1658709"/>
            <a:ext cx="666523" cy="666523"/>
          </a:xfrm>
          <a:custGeom>
            <a:avLst/>
            <a:gdLst>
              <a:gd name="T0" fmla="*/ 0 w 196"/>
              <a:gd name="T1" fmla="*/ 30 h 196"/>
              <a:gd name="T2" fmla="*/ 196 w 196"/>
              <a:gd name="T3" fmla="*/ 165 h 196"/>
              <a:gd name="T4" fmla="*/ 8 w 196"/>
              <a:gd name="T5" fmla="*/ 30 h 196"/>
              <a:gd name="T6" fmla="*/ 26 w 196"/>
              <a:gd name="T7" fmla="*/ 18 h 196"/>
              <a:gd name="T8" fmla="*/ 8 w 196"/>
              <a:gd name="T9" fmla="*/ 30 h 196"/>
              <a:gd name="T10" fmla="*/ 22 w 196"/>
              <a:gd name="T11" fmla="*/ 30 h 196"/>
              <a:gd name="T12" fmla="*/ 20 w 196"/>
              <a:gd name="T13" fmla="*/ 42 h 196"/>
              <a:gd name="T14" fmla="*/ 22 w 196"/>
              <a:gd name="T15" fmla="*/ 46 h 196"/>
              <a:gd name="T16" fmla="*/ 42 w 196"/>
              <a:gd name="T17" fmla="*/ 34 h 196"/>
              <a:gd name="T18" fmla="*/ 22 w 196"/>
              <a:gd name="T19" fmla="*/ 46 h 196"/>
              <a:gd name="T20" fmla="*/ 38 w 196"/>
              <a:gd name="T21" fmla="*/ 46 h 196"/>
              <a:gd name="T22" fmla="*/ 34 w 196"/>
              <a:gd name="T23" fmla="*/ 57 h 196"/>
              <a:gd name="T24" fmla="*/ 38 w 196"/>
              <a:gd name="T25" fmla="*/ 61 h 196"/>
              <a:gd name="T26" fmla="*/ 58 w 196"/>
              <a:gd name="T27" fmla="*/ 49 h 196"/>
              <a:gd name="T28" fmla="*/ 38 w 196"/>
              <a:gd name="T29" fmla="*/ 61 h 196"/>
              <a:gd name="T30" fmla="*/ 54 w 196"/>
              <a:gd name="T31" fmla="*/ 61 h 196"/>
              <a:gd name="T32" fmla="*/ 50 w 196"/>
              <a:gd name="T33" fmla="*/ 73 h 196"/>
              <a:gd name="T34" fmla="*/ 54 w 196"/>
              <a:gd name="T35" fmla="*/ 76 h 196"/>
              <a:gd name="T36" fmla="*/ 73 w 196"/>
              <a:gd name="T37" fmla="*/ 65 h 196"/>
              <a:gd name="T38" fmla="*/ 54 w 196"/>
              <a:gd name="T39" fmla="*/ 76 h 196"/>
              <a:gd name="T40" fmla="*/ 69 w 196"/>
              <a:gd name="T41" fmla="*/ 76 h 196"/>
              <a:gd name="T42" fmla="*/ 65 w 196"/>
              <a:gd name="T43" fmla="*/ 88 h 196"/>
              <a:gd name="T44" fmla="*/ 69 w 196"/>
              <a:gd name="T45" fmla="*/ 91 h 196"/>
              <a:gd name="T46" fmla="*/ 89 w 196"/>
              <a:gd name="T47" fmla="*/ 80 h 196"/>
              <a:gd name="T48" fmla="*/ 69 w 196"/>
              <a:gd name="T49" fmla="*/ 91 h 196"/>
              <a:gd name="T50" fmla="*/ 85 w 196"/>
              <a:gd name="T51" fmla="*/ 91 h 196"/>
              <a:gd name="T52" fmla="*/ 81 w 196"/>
              <a:gd name="T53" fmla="*/ 103 h 196"/>
              <a:gd name="T54" fmla="*/ 85 w 196"/>
              <a:gd name="T55" fmla="*/ 107 h 196"/>
              <a:gd name="T56" fmla="*/ 104 w 196"/>
              <a:gd name="T57" fmla="*/ 95 h 196"/>
              <a:gd name="T58" fmla="*/ 85 w 196"/>
              <a:gd name="T59" fmla="*/ 107 h 196"/>
              <a:gd name="T60" fmla="*/ 100 w 196"/>
              <a:gd name="T61" fmla="*/ 107 h 196"/>
              <a:gd name="T62" fmla="*/ 96 w 196"/>
              <a:gd name="T63" fmla="*/ 119 h 196"/>
              <a:gd name="T64" fmla="*/ 100 w 196"/>
              <a:gd name="T65" fmla="*/ 123 h 196"/>
              <a:gd name="T66" fmla="*/ 119 w 196"/>
              <a:gd name="T67" fmla="*/ 111 h 196"/>
              <a:gd name="T68" fmla="*/ 100 w 196"/>
              <a:gd name="T69" fmla="*/ 123 h 196"/>
              <a:gd name="T70" fmla="*/ 115 w 196"/>
              <a:gd name="T71" fmla="*/ 123 h 196"/>
              <a:gd name="T72" fmla="*/ 111 w 196"/>
              <a:gd name="T73" fmla="*/ 133 h 196"/>
              <a:gd name="T74" fmla="*/ 115 w 196"/>
              <a:gd name="T75" fmla="*/ 137 h 196"/>
              <a:gd name="T76" fmla="*/ 135 w 196"/>
              <a:gd name="T77" fmla="*/ 127 h 196"/>
              <a:gd name="T78" fmla="*/ 115 w 196"/>
              <a:gd name="T79" fmla="*/ 137 h 196"/>
              <a:gd name="T80" fmla="*/ 131 w 196"/>
              <a:gd name="T81" fmla="*/ 137 h 196"/>
              <a:gd name="T82" fmla="*/ 127 w 196"/>
              <a:gd name="T83" fmla="*/ 149 h 196"/>
              <a:gd name="T84" fmla="*/ 131 w 196"/>
              <a:gd name="T85" fmla="*/ 153 h 196"/>
              <a:gd name="T86" fmla="*/ 149 w 196"/>
              <a:gd name="T87" fmla="*/ 141 h 196"/>
              <a:gd name="T88" fmla="*/ 131 w 196"/>
              <a:gd name="T89" fmla="*/ 153 h 196"/>
              <a:gd name="T90" fmla="*/ 147 w 196"/>
              <a:gd name="T91" fmla="*/ 153 h 196"/>
              <a:gd name="T92" fmla="*/ 143 w 196"/>
              <a:gd name="T93" fmla="*/ 165 h 196"/>
              <a:gd name="T94" fmla="*/ 147 w 196"/>
              <a:gd name="T95" fmla="*/ 169 h 196"/>
              <a:gd name="T96" fmla="*/ 165 w 196"/>
              <a:gd name="T97" fmla="*/ 157 h 196"/>
              <a:gd name="T98" fmla="*/ 147 w 196"/>
              <a:gd name="T99" fmla="*/ 169 h 196"/>
              <a:gd name="T100" fmla="*/ 161 w 196"/>
              <a:gd name="T101" fmla="*/ 169 h 196"/>
              <a:gd name="T102" fmla="*/ 157 w 196"/>
              <a:gd name="T103" fmla="*/ 180 h 196"/>
              <a:gd name="T104" fmla="*/ 161 w 196"/>
              <a:gd name="T105" fmla="*/ 184 h 196"/>
              <a:gd name="T106" fmla="*/ 181 w 196"/>
              <a:gd name="T107" fmla="*/ 173 h 196"/>
              <a:gd name="T108" fmla="*/ 161 w 196"/>
              <a:gd name="T109"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196">
                <a:moveTo>
                  <a:pt x="30" y="0"/>
                </a:moveTo>
                <a:lnTo>
                  <a:pt x="0" y="30"/>
                </a:lnTo>
                <a:lnTo>
                  <a:pt x="165" y="196"/>
                </a:lnTo>
                <a:lnTo>
                  <a:pt x="196" y="165"/>
                </a:lnTo>
                <a:lnTo>
                  <a:pt x="30" y="0"/>
                </a:lnTo>
                <a:close/>
                <a:moveTo>
                  <a:pt x="8" y="30"/>
                </a:moveTo>
                <a:lnTo>
                  <a:pt x="22" y="14"/>
                </a:lnTo>
                <a:lnTo>
                  <a:pt x="26" y="18"/>
                </a:lnTo>
                <a:lnTo>
                  <a:pt x="12" y="34"/>
                </a:lnTo>
                <a:lnTo>
                  <a:pt x="8" y="30"/>
                </a:lnTo>
                <a:close/>
                <a:moveTo>
                  <a:pt x="16" y="38"/>
                </a:moveTo>
                <a:lnTo>
                  <a:pt x="22" y="30"/>
                </a:lnTo>
                <a:lnTo>
                  <a:pt x="26" y="34"/>
                </a:lnTo>
                <a:lnTo>
                  <a:pt x="20" y="42"/>
                </a:lnTo>
                <a:lnTo>
                  <a:pt x="16" y="38"/>
                </a:lnTo>
                <a:close/>
                <a:moveTo>
                  <a:pt x="22" y="46"/>
                </a:moveTo>
                <a:lnTo>
                  <a:pt x="38" y="30"/>
                </a:lnTo>
                <a:lnTo>
                  <a:pt x="42" y="34"/>
                </a:lnTo>
                <a:lnTo>
                  <a:pt x="26" y="49"/>
                </a:lnTo>
                <a:lnTo>
                  <a:pt x="22" y="46"/>
                </a:lnTo>
                <a:close/>
                <a:moveTo>
                  <a:pt x="30" y="53"/>
                </a:moveTo>
                <a:lnTo>
                  <a:pt x="38" y="46"/>
                </a:lnTo>
                <a:lnTo>
                  <a:pt x="42" y="49"/>
                </a:lnTo>
                <a:lnTo>
                  <a:pt x="34" y="57"/>
                </a:lnTo>
                <a:lnTo>
                  <a:pt x="30" y="53"/>
                </a:lnTo>
                <a:close/>
                <a:moveTo>
                  <a:pt x="38" y="61"/>
                </a:moveTo>
                <a:lnTo>
                  <a:pt x="54" y="46"/>
                </a:lnTo>
                <a:lnTo>
                  <a:pt x="58" y="49"/>
                </a:lnTo>
                <a:lnTo>
                  <a:pt x="42" y="65"/>
                </a:lnTo>
                <a:lnTo>
                  <a:pt x="38" y="61"/>
                </a:lnTo>
                <a:close/>
                <a:moveTo>
                  <a:pt x="46" y="69"/>
                </a:moveTo>
                <a:lnTo>
                  <a:pt x="54" y="61"/>
                </a:lnTo>
                <a:lnTo>
                  <a:pt x="58" y="65"/>
                </a:lnTo>
                <a:lnTo>
                  <a:pt x="50" y="73"/>
                </a:lnTo>
                <a:lnTo>
                  <a:pt x="46" y="69"/>
                </a:lnTo>
                <a:close/>
                <a:moveTo>
                  <a:pt x="54" y="76"/>
                </a:moveTo>
                <a:lnTo>
                  <a:pt x="69" y="61"/>
                </a:lnTo>
                <a:lnTo>
                  <a:pt x="73" y="65"/>
                </a:lnTo>
                <a:lnTo>
                  <a:pt x="58" y="80"/>
                </a:lnTo>
                <a:lnTo>
                  <a:pt x="54" y="76"/>
                </a:lnTo>
                <a:close/>
                <a:moveTo>
                  <a:pt x="62" y="84"/>
                </a:moveTo>
                <a:lnTo>
                  <a:pt x="69" y="76"/>
                </a:lnTo>
                <a:lnTo>
                  <a:pt x="73" y="80"/>
                </a:lnTo>
                <a:lnTo>
                  <a:pt x="65" y="88"/>
                </a:lnTo>
                <a:lnTo>
                  <a:pt x="62" y="84"/>
                </a:lnTo>
                <a:close/>
                <a:moveTo>
                  <a:pt x="69" y="91"/>
                </a:moveTo>
                <a:lnTo>
                  <a:pt x="85" y="76"/>
                </a:lnTo>
                <a:lnTo>
                  <a:pt x="89" y="80"/>
                </a:lnTo>
                <a:lnTo>
                  <a:pt x="73" y="95"/>
                </a:lnTo>
                <a:lnTo>
                  <a:pt x="69" y="91"/>
                </a:lnTo>
                <a:close/>
                <a:moveTo>
                  <a:pt x="77" y="99"/>
                </a:moveTo>
                <a:lnTo>
                  <a:pt x="85" y="91"/>
                </a:lnTo>
                <a:lnTo>
                  <a:pt x="89" y="95"/>
                </a:lnTo>
                <a:lnTo>
                  <a:pt x="81" y="103"/>
                </a:lnTo>
                <a:lnTo>
                  <a:pt x="77" y="99"/>
                </a:lnTo>
                <a:close/>
                <a:moveTo>
                  <a:pt x="85" y="107"/>
                </a:moveTo>
                <a:lnTo>
                  <a:pt x="100" y="91"/>
                </a:lnTo>
                <a:lnTo>
                  <a:pt x="104" y="95"/>
                </a:lnTo>
                <a:lnTo>
                  <a:pt x="89" y="111"/>
                </a:lnTo>
                <a:lnTo>
                  <a:pt x="85" y="107"/>
                </a:lnTo>
                <a:close/>
                <a:moveTo>
                  <a:pt x="93" y="115"/>
                </a:moveTo>
                <a:lnTo>
                  <a:pt x="100" y="107"/>
                </a:lnTo>
                <a:lnTo>
                  <a:pt x="104" y="111"/>
                </a:lnTo>
                <a:lnTo>
                  <a:pt x="96" y="119"/>
                </a:lnTo>
                <a:lnTo>
                  <a:pt x="93" y="115"/>
                </a:lnTo>
                <a:close/>
                <a:moveTo>
                  <a:pt x="100" y="123"/>
                </a:moveTo>
                <a:lnTo>
                  <a:pt x="115" y="107"/>
                </a:lnTo>
                <a:lnTo>
                  <a:pt x="119" y="111"/>
                </a:lnTo>
                <a:lnTo>
                  <a:pt x="104" y="127"/>
                </a:lnTo>
                <a:lnTo>
                  <a:pt x="100" y="123"/>
                </a:lnTo>
                <a:close/>
                <a:moveTo>
                  <a:pt x="108" y="131"/>
                </a:moveTo>
                <a:lnTo>
                  <a:pt x="115" y="123"/>
                </a:lnTo>
                <a:lnTo>
                  <a:pt x="119" y="127"/>
                </a:lnTo>
                <a:lnTo>
                  <a:pt x="111" y="133"/>
                </a:lnTo>
                <a:lnTo>
                  <a:pt x="108" y="131"/>
                </a:lnTo>
                <a:close/>
                <a:moveTo>
                  <a:pt x="115" y="137"/>
                </a:moveTo>
                <a:lnTo>
                  <a:pt x="131" y="123"/>
                </a:lnTo>
                <a:lnTo>
                  <a:pt x="135" y="127"/>
                </a:lnTo>
                <a:lnTo>
                  <a:pt x="119" y="141"/>
                </a:lnTo>
                <a:lnTo>
                  <a:pt x="115" y="137"/>
                </a:lnTo>
                <a:close/>
                <a:moveTo>
                  <a:pt x="123" y="145"/>
                </a:moveTo>
                <a:lnTo>
                  <a:pt x="131" y="137"/>
                </a:lnTo>
                <a:lnTo>
                  <a:pt x="135" y="141"/>
                </a:lnTo>
                <a:lnTo>
                  <a:pt x="127" y="149"/>
                </a:lnTo>
                <a:lnTo>
                  <a:pt x="123" y="145"/>
                </a:lnTo>
                <a:close/>
                <a:moveTo>
                  <a:pt x="131" y="153"/>
                </a:moveTo>
                <a:lnTo>
                  <a:pt x="147" y="137"/>
                </a:lnTo>
                <a:lnTo>
                  <a:pt x="149" y="141"/>
                </a:lnTo>
                <a:lnTo>
                  <a:pt x="135" y="157"/>
                </a:lnTo>
                <a:lnTo>
                  <a:pt x="131" y="153"/>
                </a:lnTo>
                <a:close/>
                <a:moveTo>
                  <a:pt x="139" y="161"/>
                </a:moveTo>
                <a:lnTo>
                  <a:pt x="147" y="153"/>
                </a:lnTo>
                <a:lnTo>
                  <a:pt x="149" y="157"/>
                </a:lnTo>
                <a:lnTo>
                  <a:pt x="143" y="165"/>
                </a:lnTo>
                <a:lnTo>
                  <a:pt x="139" y="161"/>
                </a:lnTo>
                <a:close/>
                <a:moveTo>
                  <a:pt x="147" y="169"/>
                </a:moveTo>
                <a:lnTo>
                  <a:pt x="161" y="153"/>
                </a:lnTo>
                <a:lnTo>
                  <a:pt x="165" y="157"/>
                </a:lnTo>
                <a:lnTo>
                  <a:pt x="149" y="173"/>
                </a:lnTo>
                <a:lnTo>
                  <a:pt x="147" y="169"/>
                </a:lnTo>
                <a:close/>
                <a:moveTo>
                  <a:pt x="153" y="176"/>
                </a:moveTo>
                <a:lnTo>
                  <a:pt x="161" y="169"/>
                </a:lnTo>
                <a:lnTo>
                  <a:pt x="165" y="173"/>
                </a:lnTo>
                <a:lnTo>
                  <a:pt x="157" y="180"/>
                </a:lnTo>
                <a:lnTo>
                  <a:pt x="153" y="176"/>
                </a:lnTo>
                <a:close/>
                <a:moveTo>
                  <a:pt x="161" y="184"/>
                </a:moveTo>
                <a:lnTo>
                  <a:pt x="177" y="169"/>
                </a:lnTo>
                <a:lnTo>
                  <a:pt x="181" y="173"/>
                </a:lnTo>
                <a:lnTo>
                  <a:pt x="165" y="188"/>
                </a:lnTo>
                <a:lnTo>
                  <a:pt x="161" y="18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1" name="Freeform 61"/>
          <p:cNvSpPr>
            <a:spLocks noEditPoints="1"/>
          </p:cNvSpPr>
          <p:nvPr/>
        </p:nvSpPr>
        <p:spPr bwMode="auto">
          <a:xfrm>
            <a:off x="4683188" y="1694004"/>
            <a:ext cx="744740" cy="425078"/>
          </a:xfrm>
          <a:custGeom>
            <a:avLst/>
            <a:gdLst>
              <a:gd name="T0" fmla="*/ 148 w 165"/>
              <a:gd name="T1" fmla="*/ 66 h 95"/>
              <a:gd name="T2" fmla="*/ 82 w 165"/>
              <a:gd name="T3" fmla="*/ 0 h 95"/>
              <a:gd name="T4" fmla="*/ 17 w 165"/>
              <a:gd name="T5" fmla="*/ 66 h 95"/>
              <a:gd name="T6" fmla="*/ 0 w 165"/>
              <a:gd name="T7" fmla="*/ 66 h 95"/>
              <a:gd name="T8" fmla="*/ 0 w 165"/>
              <a:gd name="T9" fmla="*/ 95 h 95"/>
              <a:gd name="T10" fmla="*/ 165 w 165"/>
              <a:gd name="T11" fmla="*/ 95 h 95"/>
              <a:gd name="T12" fmla="*/ 165 w 165"/>
              <a:gd name="T13" fmla="*/ 66 h 95"/>
              <a:gd name="T14" fmla="*/ 148 w 165"/>
              <a:gd name="T15" fmla="*/ 66 h 95"/>
              <a:gd name="T16" fmla="*/ 41 w 165"/>
              <a:gd name="T17" fmla="*/ 66 h 95"/>
              <a:gd name="T18" fmla="*/ 82 w 165"/>
              <a:gd name="T19" fmla="*/ 25 h 95"/>
              <a:gd name="T20" fmla="*/ 124 w 165"/>
              <a:gd name="T21" fmla="*/ 66 h 95"/>
              <a:gd name="T22" fmla="*/ 41 w 165"/>
              <a:gd name="T23" fmla="*/ 6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95">
                <a:moveTo>
                  <a:pt x="148" y="66"/>
                </a:moveTo>
                <a:cubicBezTo>
                  <a:pt x="148" y="30"/>
                  <a:pt x="119" y="0"/>
                  <a:pt x="82" y="0"/>
                </a:cubicBezTo>
                <a:cubicBezTo>
                  <a:pt x="46" y="0"/>
                  <a:pt x="17" y="30"/>
                  <a:pt x="17" y="66"/>
                </a:cubicBezTo>
                <a:cubicBezTo>
                  <a:pt x="0" y="66"/>
                  <a:pt x="0" y="66"/>
                  <a:pt x="0" y="66"/>
                </a:cubicBezTo>
                <a:cubicBezTo>
                  <a:pt x="0" y="95"/>
                  <a:pt x="0" y="95"/>
                  <a:pt x="0" y="95"/>
                </a:cubicBezTo>
                <a:cubicBezTo>
                  <a:pt x="165" y="95"/>
                  <a:pt x="165" y="95"/>
                  <a:pt x="165" y="95"/>
                </a:cubicBezTo>
                <a:cubicBezTo>
                  <a:pt x="165" y="66"/>
                  <a:pt x="165" y="66"/>
                  <a:pt x="165" y="66"/>
                </a:cubicBezTo>
                <a:lnTo>
                  <a:pt x="148" y="66"/>
                </a:lnTo>
                <a:close/>
                <a:moveTo>
                  <a:pt x="41" y="66"/>
                </a:moveTo>
                <a:cubicBezTo>
                  <a:pt x="41" y="43"/>
                  <a:pt x="60" y="25"/>
                  <a:pt x="82" y="25"/>
                </a:cubicBezTo>
                <a:cubicBezTo>
                  <a:pt x="105" y="25"/>
                  <a:pt x="124" y="43"/>
                  <a:pt x="124" y="66"/>
                </a:cubicBezTo>
                <a:lnTo>
                  <a:pt x="41" y="6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2" name="Freeform 62"/>
          <p:cNvSpPr>
            <a:spLocks noEditPoints="1"/>
          </p:cNvSpPr>
          <p:nvPr/>
        </p:nvSpPr>
        <p:spPr bwMode="auto">
          <a:xfrm>
            <a:off x="5697916" y="1702952"/>
            <a:ext cx="758344" cy="363868"/>
          </a:xfrm>
          <a:custGeom>
            <a:avLst/>
            <a:gdLst>
              <a:gd name="T0" fmla="*/ 68 w 223"/>
              <a:gd name="T1" fmla="*/ 0 h 107"/>
              <a:gd name="T2" fmla="*/ 0 w 223"/>
              <a:gd name="T3" fmla="*/ 107 h 107"/>
              <a:gd name="T4" fmla="*/ 223 w 223"/>
              <a:gd name="T5" fmla="*/ 107 h 107"/>
              <a:gd name="T6" fmla="*/ 68 w 223"/>
              <a:gd name="T7" fmla="*/ 0 h 107"/>
              <a:gd name="T8" fmla="*/ 74 w 223"/>
              <a:gd name="T9" fmla="*/ 31 h 107"/>
              <a:gd name="T10" fmla="*/ 154 w 223"/>
              <a:gd name="T11" fmla="*/ 84 h 107"/>
              <a:gd name="T12" fmla="*/ 39 w 223"/>
              <a:gd name="T13" fmla="*/ 84 h 107"/>
              <a:gd name="T14" fmla="*/ 74 w 223"/>
              <a:gd name="T15" fmla="*/ 31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107">
                <a:moveTo>
                  <a:pt x="68" y="0"/>
                </a:moveTo>
                <a:lnTo>
                  <a:pt x="0" y="107"/>
                </a:lnTo>
                <a:lnTo>
                  <a:pt x="223" y="107"/>
                </a:lnTo>
                <a:lnTo>
                  <a:pt x="68" y="0"/>
                </a:lnTo>
                <a:close/>
                <a:moveTo>
                  <a:pt x="74" y="31"/>
                </a:moveTo>
                <a:lnTo>
                  <a:pt x="154" y="84"/>
                </a:lnTo>
                <a:lnTo>
                  <a:pt x="39" y="84"/>
                </a:lnTo>
                <a:lnTo>
                  <a:pt x="74" y="31"/>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3" name="Freeform 63"/>
          <p:cNvSpPr>
            <a:spLocks noEditPoints="1"/>
          </p:cNvSpPr>
          <p:nvPr/>
        </p:nvSpPr>
        <p:spPr bwMode="auto">
          <a:xfrm>
            <a:off x="6738495" y="1647774"/>
            <a:ext cx="595112" cy="741336"/>
          </a:xfrm>
          <a:custGeom>
            <a:avLst/>
            <a:gdLst>
              <a:gd name="T0" fmla="*/ 130 w 132"/>
              <a:gd name="T1" fmla="*/ 156 h 165"/>
              <a:gd name="T2" fmla="*/ 122 w 132"/>
              <a:gd name="T3" fmla="*/ 140 h 165"/>
              <a:gd name="T4" fmla="*/ 109 w 132"/>
              <a:gd name="T5" fmla="*/ 107 h 165"/>
              <a:gd name="T6" fmla="*/ 119 w 132"/>
              <a:gd name="T7" fmla="*/ 99 h 165"/>
              <a:gd name="T8" fmla="*/ 81 w 132"/>
              <a:gd name="T9" fmla="*/ 51 h 165"/>
              <a:gd name="T10" fmla="*/ 70 w 132"/>
              <a:gd name="T11" fmla="*/ 30 h 165"/>
              <a:gd name="T12" fmla="*/ 74 w 132"/>
              <a:gd name="T13" fmla="*/ 21 h 165"/>
              <a:gd name="T14" fmla="*/ 70 w 132"/>
              <a:gd name="T15" fmla="*/ 0 h 165"/>
              <a:gd name="T16" fmla="*/ 58 w 132"/>
              <a:gd name="T17" fmla="*/ 4 h 165"/>
              <a:gd name="T18" fmla="*/ 62 w 132"/>
              <a:gd name="T19" fmla="*/ 25 h 165"/>
              <a:gd name="T20" fmla="*/ 49 w 132"/>
              <a:gd name="T21" fmla="*/ 45 h 165"/>
              <a:gd name="T22" fmla="*/ 27 w 132"/>
              <a:gd name="T23" fmla="*/ 99 h 165"/>
              <a:gd name="T24" fmla="*/ 12 w 132"/>
              <a:gd name="T25" fmla="*/ 107 h 165"/>
              <a:gd name="T26" fmla="*/ 6 w 132"/>
              <a:gd name="T27" fmla="*/ 139 h 165"/>
              <a:gd name="T28" fmla="*/ 2 w 132"/>
              <a:gd name="T29" fmla="*/ 156 h 165"/>
              <a:gd name="T30" fmla="*/ 0 w 132"/>
              <a:gd name="T31" fmla="*/ 165 h 165"/>
              <a:gd name="T32" fmla="*/ 5 w 132"/>
              <a:gd name="T33" fmla="*/ 158 h 165"/>
              <a:gd name="T34" fmla="*/ 18 w 132"/>
              <a:gd name="T35" fmla="*/ 142 h 165"/>
              <a:gd name="T36" fmla="*/ 58 w 132"/>
              <a:gd name="T37" fmla="*/ 107 h 165"/>
              <a:gd name="T38" fmla="*/ 62 w 132"/>
              <a:gd name="T39" fmla="*/ 120 h 165"/>
              <a:gd name="T40" fmla="*/ 74 w 132"/>
              <a:gd name="T41" fmla="*/ 115 h 165"/>
              <a:gd name="T42" fmla="*/ 96 w 132"/>
              <a:gd name="T43" fmla="*/ 107 h 165"/>
              <a:gd name="T44" fmla="*/ 118 w 132"/>
              <a:gd name="T45" fmla="*/ 141 h 165"/>
              <a:gd name="T46" fmla="*/ 127 w 132"/>
              <a:gd name="T47" fmla="*/ 158 h 165"/>
              <a:gd name="T48" fmla="*/ 66 w 132"/>
              <a:gd name="T49" fmla="*/ 37 h 165"/>
              <a:gd name="T50" fmla="*/ 66 w 132"/>
              <a:gd name="T51" fmla="*/ 54 h 165"/>
              <a:gd name="T52" fmla="*/ 66 w 132"/>
              <a:gd name="T53" fmla="*/ 37 h 165"/>
              <a:gd name="T54" fmla="*/ 74 w 132"/>
              <a:gd name="T55" fmla="*/ 91 h 165"/>
              <a:gd name="T56" fmla="*/ 62 w 132"/>
              <a:gd name="T57" fmla="*/ 87 h 165"/>
              <a:gd name="T58" fmla="*/ 58 w 132"/>
              <a:gd name="T59" fmla="*/ 99 h 165"/>
              <a:gd name="T60" fmla="*/ 59 w 132"/>
              <a:gd name="T61" fmla="*/ 60 h 165"/>
              <a:gd name="T62" fmla="*/ 73 w 132"/>
              <a:gd name="T63" fmla="*/ 60 h 165"/>
              <a:gd name="T64" fmla="*/ 74 w 132"/>
              <a:gd name="T65" fmla="*/ 9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 h="165">
                <a:moveTo>
                  <a:pt x="132" y="165"/>
                </a:moveTo>
                <a:cubicBezTo>
                  <a:pt x="130" y="156"/>
                  <a:pt x="130" y="156"/>
                  <a:pt x="130" y="156"/>
                </a:cubicBezTo>
                <a:cubicBezTo>
                  <a:pt x="130" y="156"/>
                  <a:pt x="130" y="156"/>
                  <a:pt x="130" y="156"/>
                </a:cubicBezTo>
                <a:cubicBezTo>
                  <a:pt x="122" y="140"/>
                  <a:pt x="122" y="140"/>
                  <a:pt x="122" y="140"/>
                </a:cubicBezTo>
                <a:cubicBezTo>
                  <a:pt x="126" y="139"/>
                  <a:pt x="126" y="139"/>
                  <a:pt x="126" y="139"/>
                </a:cubicBezTo>
                <a:cubicBezTo>
                  <a:pt x="109" y="107"/>
                  <a:pt x="109" y="107"/>
                  <a:pt x="109" y="107"/>
                </a:cubicBezTo>
                <a:cubicBezTo>
                  <a:pt x="119" y="107"/>
                  <a:pt x="119" y="107"/>
                  <a:pt x="119" y="107"/>
                </a:cubicBezTo>
                <a:cubicBezTo>
                  <a:pt x="119" y="99"/>
                  <a:pt x="119" y="99"/>
                  <a:pt x="119" y="99"/>
                </a:cubicBezTo>
                <a:cubicBezTo>
                  <a:pt x="105" y="99"/>
                  <a:pt x="105" y="99"/>
                  <a:pt x="105" y="99"/>
                </a:cubicBezTo>
                <a:cubicBezTo>
                  <a:pt x="81" y="51"/>
                  <a:pt x="81" y="51"/>
                  <a:pt x="81" y="51"/>
                </a:cubicBezTo>
                <a:cubicBezTo>
                  <a:pt x="82" y="49"/>
                  <a:pt x="82" y="47"/>
                  <a:pt x="82" y="45"/>
                </a:cubicBezTo>
                <a:cubicBezTo>
                  <a:pt x="82" y="38"/>
                  <a:pt x="77" y="32"/>
                  <a:pt x="70" y="30"/>
                </a:cubicBezTo>
                <a:cubicBezTo>
                  <a:pt x="70" y="25"/>
                  <a:pt x="70" y="25"/>
                  <a:pt x="70" y="25"/>
                </a:cubicBezTo>
                <a:cubicBezTo>
                  <a:pt x="72" y="25"/>
                  <a:pt x="74" y="23"/>
                  <a:pt x="74" y="21"/>
                </a:cubicBezTo>
                <a:cubicBezTo>
                  <a:pt x="74" y="4"/>
                  <a:pt x="74" y="4"/>
                  <a:pt x="74" y="4"/>
                </a:cubicBezTo>
                <a:cubicBezTo>
                  <a:pt x="74" y="2"/>
                  <a:pt x="72" y="0"/>
                  <a:pt x="70" y="0"/>
                </a:cubicBezTo>
                <a:cubicBezTo>
                  <a:pt x="62" y="0"/>
                  <a:pt x="62" y="0"/>
                  <a:pt x="62" y="0"/>
                </a:cubicBezTo>
                <a:cubicBezTo>
                  <a:pt x="59" y="0"/>
                  <a:pt x="58" y="2"/>
                  <a:pt x="58" y="4"/>
                </a:cubicBezTo>
                <a:cubicBezTo>
                  <a:pt x="58" y="21"/>
                  <a:pt x="58" y="21"/>
                  <a:pt x="58" y="21"/>
                </a:cubicBezTo>
                <a:cubicBezTo>
                  <a:pt x="58" y="23"/>
                  <a:pt x="59" y="25"/>
                  <a:pt x="62" y="25"/>
                </a:cubicBezTo>
                <a:cubicBezTo>
                  <a:pt x="62" y="30"/>
                  <a:pt x="62" y="30"/>
                  <a:pt x="62" y="30"/>
                </a:cubicBezTo>
                <a:cubicBezTo>
                  <a:pt x="55" y="32"/>
                  <a:pt x="49" y="38"/>
                  <a:pt x="49" y="45"/>
                </a:cubicBezTo>
                <a:cubicBezTo>
                  <a:pt x="49" y="48"/>
                  <a:pt x="50" y="50"/>
                  <a:pt x="50" y="51"/>
                </a:cubicBezTo>
                <a:cubicBezTo>
                  <a:pt x="27" y="99"/>
                  <a:pt x="27" y="99"/>
                  <a:pt x="27" y="99"/>
                </a:cubicBezTo>
                <a:cubicBezTo>
                  <a:pt x="12" y="99"/>
                  <a:pt x="12" y="99"/>
                  <a:pt x="12" y="99"/>
                </a:cubicBezTo>
                <a:cubicBezTo>
                  <a:pt x="12" y="107"/>
                  <a:pt x="12" y="107"/>
                  <a:pt x="12" y="107"/>
                </a:cubicBezTo>
                <a:cubicBezTo>
                  <a:pt x="22" y="107"/>
                  <a:pt x="22" y="107"/>
                  <a:pt x="22" y="107"/>
                </a:cubicBezTo>
                <a:cubicBezTo>
                  <a:pt x="6" y="139"/>
                  <a:pt x="6" y="139"/>
                  <a:pt x="6" y="139"/>
                </a:cubicBezTo>
                <a:cubicBezTo>
                  <a:pt x="10" y="140"/>
                  <a:pt x="10" y="140"/>
                  <a:pt x="10" y="140"/>
                </a:cubicBezTo>
                <a:cubicBezTo>
                  <a:pt x="2" y="156"/>
                  <a:pt x="2" y="156"/>
                  <a:pt x="2" y="156"/>
                </a:cubicBezTo>
                <a:cubicBezTo>
                  <a:pt x="2" y="156"/>
                  <a:pt x="2" y="156"/>
                  <a:pt x="2" y="156"/>
                </a:cubicBezTo>
                <a:cubicBezTo>
                  <a:pt x="0" y="165"/>
                  <a:pt x="0" y="165"/>
                  <a:pt x="0" y="165"/>
                </a:cubicBezTo>
                <a:cubicBezTo>
                  <a:pt x="5" y="158"/>
                  <a:pt x="5" y="158"/>
                  <a:pt x="5" y="158"/>
                </a:cubicBezTo>
                <a:cubicBezTo>
                  <a:pt x="5" y="158"/>
                  <a:pt x="5" y="158"/>
                  <a:pt x="5" y="158"/>
                </a:cubicBezTo>
                <a:cubicBezTo>
                  <a:pt x="14" y="141"/>
                  <a:pt x="14" y="141"/>
                  <a:pt x="14" y="141"/>
                </a:cubicBezTo>
                <a:cubicBezTo>
                  <a:pt x="18" y="142"/>
                  <a:pt x="18" y="142"/>
                  <a:pt x="18" y="142"/>
                </a:cubicBezTo>
                <a:cubicBezTo>
                  <a:pt x="35" y="107"/>
                  <a:pt x="35" y="107"/>
                  <a:pt x="35" y="107"/>
                </a:cubicBezTo>
                <a:cubicBezTo>
                  <a:pt x="58" y="107"/>
                  <a:pt x="58" y="107"/>
                  <a:pt x="58" y="107"/>
                </a:cubicBezTo>
                <a:cubicBezTo>
                  <a:pt x="58" y="115"/>
                  <a:pt x="58" y="115"/>
                  <a:pt x="58" y="115"/>
                </a:cubicBezTo>
                <a:cubicBezTo>
                  <a:pt x="58" y="118"/>
                  <a:pt x="59" y="120"/>
                  <a:pt x="62" y="120"/>
                </a:cubicBezTo>
                <a:cubicBezTo>
                  <a:pt x="70" y="120"/>
                  <a:pt x="70" y="120"/>
                  <a:pt x="70" y="120"/>
                </a:cubicBezTo>
                <a:cubicBezTo>
                  <a:pt x="72" y="120"/>
                  <a:pt x="74" y="118"/>
                  <a:pt x="74" y="115"/>
                </a:cubicBezTo>
                <a:cubicBezTo>
                  <a:pt x="74" y="107"/>
                  <a:pt x="74" y="107"/>
                  <a:pt x="74" y="107"/>
                </a:cubicBezTo>
                <a:cubicBezTo>
                  <a:pt x="96" y="107"/>
                  <a:pt x="96" y="107"/>
                  <a:pt x="96" y="107"/>
                </a:cubicBezTo>
                <a:cubicBezTo>
                  <a:pt x="114" y="142"/>
                  <a:pt x="114" y="142"/>
                  <a:pt x="114" y="142"/>
                </a:cubicBezTo>
                <a:cubicBezTo>
                  <a:pt x="118" y="141"/>
                  <a:pt x="118" y="141"/>
                  <a:pt x="118" y="141"/>
                </a:cubicBezTo>
                <a:cubicBezTo>
                  <a:pt x="127" y="158"/>
                  <a:pt x="127" y="158"/>
                  <a:pt x="127" y="158"/>
                </a:cubicBezTo>
                <a:cubicBezTo>
                  <a:pt x="127" y="158"/>
                  <a:pt x="127" y="158"/>
                  <a:pt x="127" y="158"/>
                </a:cubicBezTo>
                <a:lnTo>
                  <a:pt x="132" y="165"/>
                </a:lnTo>
                <a:close/>
                <a:moveTo>
                  <a:pt x="66" y="37"/>
                </a:moveTo>
                <a:cubicBezTo>
                  <a:pt x="70" y="37"/>
                  <a:pt x="74" y="41"/>
                  <a:pt x="74" y="45"/>
                </a:cubicBezTo>
                <a:cubicBezTo>
                  <a:pt x="74" y="50"/>
                  <a:pt x="70" y="54"/>
                  <a:pt x="66" y="54"/>
                </a:cubicBezTo>
                <a:cubicBezTo>
                  <a:pt x="61" y="54"/>
                  <a:pt x="58" y="50"/>
                  <a:pt x="58" y="45"/>
                </a:cubicBezTo>
                <a:cubicBezTo>
                  <a:pt x="58" y="41"/>
                  <a:pt x="61" y="37"/>
                  <a:pt x="66" y="37"/>
                </a:cubicBezTo>
                <a:close/>
                <a:moveTo>
                  <a:pt x="74" y="99"/>
                </a:moveTo>
                <a:cubicBezTo>
                  <a:pt x="74" y="91"/>
                  <a:pt x="74" y="91"/>
                  <a:pt x="74" y="91"/>
                </a:cubicBezTo>
                <a:cubicBezTo>
                  <a:pt x="74" y="88"/>
                  <a:pt x="72" y="87"/>
                  <a:pt x="70" y="87"/>
                </a:cubicBezTo>
                <a:cubicBezTo>
                  <a:pt x="62" y="87"/>
                  <a:pt x="62" y="87"/>
                  <a:pt x="62" y="87"/>
                </a:cubicBezTo>
                <a:cubicBezTo>
                  <a:pt x="59" y="87"/>
                  <a:pt x="58" y="88"/>
                  <a:pt x="58" y="91"/>
                </a:cubicBezTo>
                <a:cubicBezTo>
                  <a:pt x="58" y="99"/>
                  <a:pt x="58" y="99"/>
                  <a:pt x="58" y="99"/>
                </a:cubicBezTo>
                <a:cubicBezTo>
                  <a:pt x="39" y="99"/>
                  <a:pt x="39" y="99"/>
                  <a:pt x="39" y="99"/>
                </a:cubicBezTo>
                <a:cubicBezTo>
                  <a:pt x="59" y="60"/>
                  <a:pt x="59" y="60"/>
                  <a:pt x="59" y="60"/>
                </a:cubicBezTo>
                <a:cubicBezTo>
                  <a:pt x="61" y="61"/>
                  <a:pt x="63" y="62"/>
                  <a:pt x="66" y="62"/>
                </a:cubicBezTo>
                <a:cubicBezTo>
                  <a:pt x="68" y="62"/>
                  <a:pt x="71" y="61"/>
                  <a:pt x="73" y="60"/>
                </a:cubicBezTo>
                <a:cubicBezTo>
                  <a:pt x="92" y="99"/>
                  <a:pt x="92" y="99"/>
                  <a:pt x="92" y="99"/>
                </a:cubicBezTo>
                <a:lnTo>
                  <a:pt x="74" y="9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4" name="Freeform 64"/>
          <p:cNvSpPr>
            <a:spLocks noEditPoints="1"/>
          </p:cNvSpPr>
          <p:nvPr/>
        </p:nvSpPr>
        <p:spPr bwMode="auto">
          <a:xfrm>
            <a:off x="7760679" y="1675113"/>
            <a:ext cx="557704" cy="554304"/>
          </a:xfrm>
          <a:custGeom>
            <a:avLst/>
            <a:gdLst>
              <a:gd name="T0" fmla="*/ 107 w 124"/>
              <a:gd name="T1" fmla="*/ 8 h 123"/>
              <a:gd name="T2" fmla="*/ 70 w 124"/>
              <a:gd name="T3" fmla="*/ 25 h 123"/>
              <a:gd name="T4" fmla="*/ 64 w 124"/>
              <a:gd name="T5" fmla="*/ 16 h 123"/>
              <a:gd name="T6" fmla="*/ 58 w 124"/>
              <a:gd name="T7" fmla="*/ 25 h 123"/>
              <a:gd name="T8" fmla="*/ 54 w 124"/>
              <a:gd name="T9" fmla="*/ 23 h 123"/>
              <a:gd name="T10" fmla="*/ 41 w 124"/>
              <a:gd name="T11" fmla="*/ 23 h 123"/>
              <a:gd name="T12" fmla="*/ 37 w 124"/>
              <a:gd name="T13" fmla="*/ 25 h 123"/>
              <a:gd name="T14" fmla="*/ 31 w 124"/>
              <a:gd name="T15" fmla="*/ 16 h 123"/>
              <a:gd name="T16" fmla="*/ 25 w 124"/>
              <a:gd name="T17" fmla="*/ 25 h 123"/>
              <a:gd name="T18" fmla="*/ 17 w 124"/>
              <a:gd name="T19" fmla="*/ 8 h 123"/>
              <a:gd name="T20" fmla="*/ 0 w 124"/>
              <a:gd name="T21" fmla="*/ 8 h 123"/>
              <a:gd name="T22" fmla="*/ 8 w 124"/>
              <a:gd name="T23" fmla="*/ 123 h 123"/>
              <a:gd name="T24" fmla="*/ 17 w 124"/>
              <a:gd name="T25" fmla="*/ 99 h 123"/>
              <a:gd name="T26" fmla="*/ 54 w 124"/>
              <a:gd name="T27" fmla="*/ 101 h 123"/>
              <a:gd name="T28" fmla="*/ 66 w 124"/>
              <a:gd name="T29" fmla="*/ 101 h 123"/>
              <a:gd name="T30" fmla="*/ 107 w 124"/>
              <a:gd name="T31" fmla="*/ 99 h 123"/>
              <a:gd name="T32" fmla="*/ 115 w 124"/>
              <a:gd name="T33" fmla="*/ 123 h 123"/>
              <a:gd name="T34" fmla="*/ 124 w 124"/>
              <a:gd name="T35" fmla="*/ 8 h 123"/>
              <a:gd name="T36" fmla="*/ 107 w 124"/>
              <a:gd name="T37" fmla="*/ 91 h 123"/>
              <a:gd name="T38" fmla="*/ 66 w 124"/>
              <a:gd name="T39" fmla="*/ 88 h 123"/>
              <a:gd name="T40" fmla="*/ 54 w 124"/>
              <a:gd name="T41" fmla="*/ 88 h 123"/>
              <a:gd name="T42" fmla="*/ 17 w 124"/>
              <a:gd name="T43" fmla="*/ 91 h 123"/>
              <a:gd name="T44" fmla="*/ 74 w 124"/>
              <a:gd name="T45" fmla="*/ 66 h 123"/>
              <a:gd name="T46" fmla="*/ 80 w 124"/>
              <a:gd name="T47" fmla="*/ 74 h 123"/>
              <a:gd name="T48" fmla="*/ 87 w 124"/>
              <a:gd name="T49" fmla="*/ 66 h 123"/>
              <a:gd name="T50" fmla="*/ 91 w 124"/>
              <a:gd name="T51" fmla="*/ 68 h 123"/>
              <a:gd name="T52" fmla="*/ 103 w 124"/>
              <a:gd name="T53" fmla="*/ 68 h 123"/>
              <a:gd name="T54" fmla="*/ 107 w 124"/>
              <a:gd name="T55" fmla="*/ 66 h 123"/>
              <a:gd name="T56" fmla="*/ 107 w 124"/>
              <a:gd name="T57" fmla="*/ 58 h 123"/>
              <a:gd name="T58" fmla="*/ 103 w 124"/>
              <a:gd name="T59" fmla="*/ 56 h 123"/>
              <a:gd name="T60" fmla="*/ 91 w 124"/>
              <a:gd name="T61" fmla="*/ 56 h 123"/>
              <a:gd name="T62" fmla="*/ 87 w 124"/>
              <a:gd name="T63" fmla="*/ 58 h 123"/>
              <a:gd name="T64" fmla="*/ 80 w 124"/>
              <a:gd name="T65" fmla="*/ 49 h 123"/>
              <a:gd name="T66" fmla="*/ 74 w 124"/>
              <a:gd name="T67" fmla="*/ 58 h 123"/>
              <a:gd name="T68" fmla="*/ 17 w 124"/>
              <a:gd name="T69" fmla="*/ 33 h 123"/>
              <a:gd name="T70" fmla="*/ 25 w 124"/>
              <a:gd name="T71" fmla="*/ 35 h 123"/>
              <a:gd name="T72" fmla="*/ 37 w 124"/>
              <a:gd name="T73" fmla="*/ 35 h 123"/>
              <a:gd name="T74" fmla="*/ 41 w 124"/>
              <a:gd name="T75" fmla="*/ 33 h 123"/>
              <a:gd name="T76" fmla="*/ 47 w 124"/>
              <a:gd name="T77" fmla="*/ 41 h 123"/>
              <a:gd name="T78" fmla="*/ 54 w 124"/>
              <a:gd name="T79" fmla="*/ 33 h 123"/>
              <a:gd name="T80" fmla="*/ 58 w 124"/>
              <a:gd name="T81" fmla="*/ 35 h 123"/>
              <a:gd name="T82" fmla="*/ 70 w 124"/>
              <a:gd name="T83" fmla="*/ 35 h 123"/>
              <a:gd name="T84" fmla="*/ 107 w 124"/>
              <a:gd name="T85" fmla="*/ 3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 h="123">
                <a:moveTo>
                  <a:pt x="115" y="0"/>
                </a:moveTo>
                <a:cubicBezTo>
                  <a:pt x="111" y="0"/>
                  <a:pt x="107" y="4"/>
                  <a:pt x="107" y="8"/>
                </a:cubicBezTo>
                <a:cubicBezTo>
                  <a:pt x="107" y="25"/>
                  <a:pt x="107" y="25"/>
                  <a:pt x="107" y="25"/>
                </a:cubicBezTo>
                <a:cubicBezTo>
                  <a:pt x="70" y="25"/>
                  <a:pt x="70" y="25"/>
                  <a:pt x="70" y="25"/>
                </a:cubicBezTo>
                <a:cubicBezTo>
                  <a:pt x="70" y="23"/>
                  <a:pt x="70" y="23"/>
                  <a:pt x="70" y="23"/>
                </a:cubicBezTo>
                <a:cubicBezTo>
                  <a:pt x="70" y="19"/>
                  <a:pt x="67" y="16"/>
                  <a:pt x="64" y="16"/>
                </a:cubicBezTo>
                <a:cubicBezTo>
                  <a:pt x="61" y="16"/>
                  <a:pt x="58" y="19"/>
                  <a:pt x="58" y="23"/>
                </a:cubicBezTo>
                <a:cubicBezTo>
                  <a:pt x="58" y="25"/>
                  <a:pt x="58" y="25"/>
                  <a:pt x="58" y="25"/>
                </a:cubicBezTo>
                <a:cubicBezTo>
                  <a:pt x="54" y="25"/>
                  <a:pt x="54" y="25"/>
                  <a:pt x="54" y="25"/>
                </a:cubicBezTo>
                <a:cubicBezTo>
                  <a:pt x="54" y="23"/>
                  <a:pt x="54" y="23"/>
                  <a:pt x="54" y="23"/>
                </a:cubicBezTo>
                <a:cubicBezTo>
                  <a:pt x="54" y="19"/>
                  <a:pt x="51" y="16"/>
                  <a:pt x="47" y="16"/>
                </a:cubicBezTo>
                <a:cubicBezTo>
                  <a:pt x="44" y="16"/>
                  <a:pt x="41" y="19"/>
                  <a:pt x="41" y="23"/>
                </a:cubicBezTo>
                <a:cubicBezTo>
                  <a:pt x="41" y="25"/>
                  <a:pt x="41" y="25"/>
                  <a:pt x="41" y="25"/>
                </a:cubicBezTo>
                <a:cubicBezTo>
                  <a:pt x="37" y="25"/>
                  <a:pt x="37" y="25"/>
                  <a:pt x="37" y="25"/>
                </a:cubicBezTo>
                <a:cubicBezTo>
                  <a:pt x="37" y="23"/>
                  <a:pt x="37" y="23"/>
                  <a:pt x="37" y="23"/>
                </a:cubicBezTo>
                <a:cubicBezTo>
                  <a:pt x="37" y="19"/>
                  <a:pt x="34" y="16"/>
                  <a:pt x="31" y="16"/>
                </a:cubicBezTo>
                <a:cubicBezTo>
                  <a:pt x="28" y="16"/>
                  <a:pt x="25" y="19"/>
                  <a:pt x="25" y="23"/>
                </a:cubicBezTo>
                <a:cubicBezTo>
                  <a:pt x="25" y="25"/>
                  <a:pt x="25" y="25"/>
                  <a:pt x="25" y="25"/>
                </a:cubicBezTo>
                <a:cubicBezTo>
                  <a:pt x="17" y="25"/>
                  <a:pt x="17" y="25"/>
                  <a:pt x="17" y="25"/>
                </a:cubicBezTo>
                <a:cubicBezTo>
                  <a:pt x="17" y="8"/>
                  <a:pt x="17" y="8"/>
                  <a:pt x="17" y="8"/>
                </a:cubicBezTo>
                <a:cubicBezTo>
                  <a:pt x="17" y="4"/>
                  <a:pt x="13" y="0"/>
                  <a:pt x="8" y="0"/>
                </a:cubicBezTo>
                <a:cubicBezTo>
                  <a:pt x="4" y="0"/>
                  <a:pt x="0" y="4"/>
                  <a:pt x="0" y="8"/>
                </a:cubicBezTo>
                <a:cubicBezTo>
                  <a:pt x="0" y="115"/>
                  <a:pt x="0" y="115"/>
                  <a:pt x="0" y="115"/>
                </a:cubicBezTo>
                <a:cubicBezTo>
                  <a:pt x="0" y="120"/>
                  <a:pt x="4" y="123"/>
                  <a:pt x="8" y="123"/>
                </a:cubicBezTo>
                <a:cubicBezTo>
                  <a:pt x="13" y="123"/>
                  <a:pt x="17" y="120"/>
                  <a:pt x="17" y="115"/>
                </a:cubicBezTo>
                <a:cubicBezTo>
                  <a:pt x="17" y="99"/>
                  <a:pt x="17" y="99"/>
                  <a:pt x="17" y="99"/>
                </a:cubicBezTo>
                <a:cubicBezTo>
                  <a:pt x="54" y="99"/>
                  <a:pt x="54" y="99"/>
                  <a:pt x="54" y="99"/>
                </a:cubicBezTo>
                <a:cubicBezTo>
                  <a:pt x="54" y="101"/>
                  <a:pt x="54" y="101"/>
                  <a:pt x="54" y="101"/>
                </a:cubicBezTo>
                <a:cubicBezTo>
                  <a:pt x="54" y="104"/>
                  <a:pt x="56" y="107"/>
                  <a:pt x="60" y="107"/>
                </a:cubicBezTo>
                <a:cubicBezTo>
                  <a:pt x="63" y="107"/>
                  <a:pt x="66" y="104"/>
                  <a:pt x="66" y="101"/>
                </a:cubicBezTo>
                <a:cubicBezTo>
                  <a:pt x="66" y="99"/>
                  <a:pt x="66" y="99"/>
                  <a:pt x="66" y="99"/>
                </a:cubicBezTo>
                <a:cubicBezTo>
                  <a:pt x="107" y="99"/>
                  <a:pt x="107" y="99"/>
                  <a:pt x="107" y="99"/>
                </a:cubicBezTo>
                <a:cubicBezTo>
                  <a:pt x="107" y="115"/>
                  <a:pt x="107" y="115"/>
                  <a:pt x="107" y="115"/>
                </a:cubicBezTo>
                <a:cubicBezTo>
                  <a:pt x="107" y="120"/>
                  <a:pt x="111" y="123"/>
                  <a:pt x="115" y="123"/>
                </a:cubicBezTo>
                <a:cubicBezTo>
                  <a:pt x="120" y="123"/>
                  <a:pt x="124" y="120"/>
                  <a:pt x="124" y="115"/>
                </a:cubicBezTo>
                <a:cubicBezTo>
                  <a:pt x="124" y="8"/>
                  <a:pt x="124" y="8"/>
                  <a:pt x="124" y="8"/>
                </a:cubicBezTo>
                <a:cubicBezTo>
                  <a:pt x="124" y="4"/>
                  <a:pt x="120" y="0"/>
                  <a:pt x="115" y="0"/>
                </a:cubicBezTo>
                <a:close/>
                <a:moveTo>
                  <a:pt x="107" y="91"/>
                </a:moveTo>
                <a:cubicBezTo>
                  <a:pt x="66" y="91"/>
                  <a:pt x="66" y="91"/>
                  <a:pt x="66" y="91"/>
                </a:cubicBezTo>
                <a:cubicBezTo>
                  <a:pt x="66" y="88"/>
                  <a:pt x="66" y="88"/>
                  <a:pt x="66" y="88"/>
                </a:cubicBezTo>
                <a:cubicBezTo>
                  <a:pt x="66" y="85"/>
                  <a:pt x="63" y="82"/>
                  <a:pt x="60" y="82"/>
                </a:cubicBezTo>
                <a:cubicBezTo>
                  <a:pt x="56" y="82"/>
                  <a:pt x="54" y="85"/>
                  <a:pt x="54" y="88"/>
                </a:cubicBezTo>
                <a:cubicBezTo>
                  <a:pt x="54" y="91"/>
                  <a:pt x="54" y="91"/>
                  <a:pt x="54" y="91"/>
                </a:cubicBezTo>
                <a:cubicBezTo>
                  <a:pt x="17" y="91"/>
                  <a:pt x="17" y="91"/>
                  <a:pt x="17" y="91"/>
                </a:cubicBezTo>
                <a:cubicBezTo>
                  <a:pt x="17" y="66"/>
                  <a:pt x="17" y="66"/>
                  <a:pt x="17" y="66"/>
                </a:cubicBezTo>
                <a:cubicBezTo>
                  <a:pt x="74" y="66"/>
                  <a:pt x="74" y="66"/>
                  <a:pt x="74" y="66"/>
                </a:cubicBezTo>
                <a:cubicBezTo>
                  <a:pt x="74" y="68"/>
                  <a:pt x="74" y="68"/>
                  <a:pt x="74" y="68"/>
                </a:cubicBezTo>
                <a:cubicBezTo>
                  <a:pt x="74" y="71"/>
                  <a:pt x="77" y="74"/>
                  <a:pt x="80" y="74"/>
                </a:cubicBezTo>
                <a:cubicBezTo>
                  <a:pt x="84" y="74"/>
                  <a:pt x="87" y="71"/>
                  <a:pt x="87" y="68"/>
                </a:cubicBezTo>
                <a:cubicBezTo>
                  <a:pt x="87" y="66"/>
                  <a:pt x="87" y="66"/>
                  <a:pt x="87" y="66"/>
                </a:cubicBezTo>
                <a:cubicBezTo>
                  <a:pt x="91" y="66"/>
                  <a:pt x="91" y="66"/>
                  <a:pt x="91" y="66"/>
                </a:cubicBezTo>
                <a:cubicBezTo>
                  <a:pt x="91" y="68"/>
                  <a:pt x="91" y="68"/>
                  <a:pt x="91" y="68"/>
                </a:cubicBezTo>
                <a:cubicBezTo>
                  <a:pt x="91" y="71"/>
                  <a:pt x="93" y="74"/>
                  <a:pt x="97" y="74"/>
                </a:cubicBezTo>
                <a:cubicBezTo>
                  <a:pt x="100" y="74"/>
                  <a:pt x="103" y="71"/>
                  <a:pt x="103" y="68"/>
                </a:cubicBezTo>
                <a:cubicBezTo>
                  <a:pt x="103" y="66"/>
                  <a:pt x="103" y="66"/>
                  <a:pt x="103" y="66"/>
                </a:cubicBezTo>
                <a:cubicBezTo>
                  <a:pt x="107" y="66"/>
                  <a:pt x="107" y="66"/>
                  <a:pt x="107" y="66"/>
                </a:cubicBezTo>
                <a:lnTo>
                  <a:pt x="107" y="91"/>
                </a:lnTo>
                <a:close/>
                <a:moveTo>
                  <a:pt x="107" y="58"/>
                </a:moveTo>
                <a:cubicBezTo>
                  <a:pt x="103" y="58"/>
                  <a:pt x="103" y="58"/>
                  <a:pt x="103" y="58"/>
                </a:cubicBezTo>
                <a:cubicBezTo>
                  <a:pt x="103" y="56"/>
                  <a:pt x="103" y="56"/>
                  <a:pt x="103" y="56"/>
                </a:cubicBezTo>
                <a:cubicBezTo>
                  <a:pt x="103" y="52"/>
                  <a:pt x="100" y="49"/>
                  <a:pt x="97" y="49"/>
                </a:cubicBezTo>
                <a:cubicBezTo>
                  <a:pt x="93" y="49"/>
                  <a:pt x="91" y="52"/>
                  <a:pt x="91" y="56"/>
                </a:cubicBezTo>
                <a:cubicBezTo>
                  <a:pt x="91" y="58"/>
                  <a:pt x="91" y="58"/>
                  <a:pt x="91" y="58"/>
                </a:cubicBezTo>
                <a:cubicBezTo>
                  <a:pt x="87" y="58"/>
                  <a:pt x="87" y="58"/>
                  <a:pt x="87" y="58"/>
                </a:cubicBezTo>
                <a:cubicBezTo>
                  <a:pt x="87" y="56"/>
                  <a:pt x="87" y="56"/>
                  <a:pt x="87" y="56"/>
                </a:cubicBezTo>
                <a:cubicBezTo>
                  <a:pt x="87" y="52"/>
                  <a:pt x="84" y="49"/>
                  <a:pt x="80" y="49"/>
                </a:cubicBezTo>
                <a:cubicBezTo>
                  <a:pt x="77" y="49"/>
                  <a:pt x="74" y="52"/>
                  <a:pt x="74" y="56"/>
                </a:cubicBezTo>
                <a:cubicBezTo>
                  <a:pt x="74" y="58"/>
                  <a:pt x="74" y="58"/>
                  <a:pt x="74" y="58"/>
                </a:cubicBezTo>
                <a:cubicBezTo>
                  <a:pt x="17" y="58"/>
                  <a:pt x="17" y="58"/>
                  <a:pt x="17" y="58"/>
                </a:cubicBezTo>
                <a:cubicBezTo>
                  <a:pt x="17" y="33"/>
                  <a:pt x="17" y="33"/>
                  <a:pt x="17" y="33"/>
                </a:cubicBezTo>
                <a:cubicBezTo>
                  <a:pt x="25" y="33"/>
                  <a:pt x="25" y="33"/>
                  <a:pt x="25" y="33"/>
                </a:cubicBezTo>
                <a:cubicBezTo>
                  <a:pt x="25" y="35"/>
                  <a:pt x="25" y="35"/>
                  <a:pt x="25" y="35"/>
                </a:cubicBezTo>
                <a:cubicBezTo>
                  <a:pt x="25" y="38"/>
                  <a:pt x="28" y="41"/>
                  <a:pt x="31" y="41"/>
                </a:cubicBezTo>
                <a:cubicBezTo>
                  <a:pt x="34" y="41"/>
                  <a:pt x="37" y="38"/>
                  <a:pt x="37" y="35"/>
                </a:cubicBezTo>
                <a:cubicBezTo>
                  <a:pt x="37" y="33"/>
                  <a:pt x="37" y="33"/>
                  <a:pt x="37" y="33"/>
                </a:cubicBezTo>
                <a:cubicBezTo>
                  <a:pt x="41" y="33"/>
                  <a:pt x="41" y="33"/>
                  <a:pt x="41" y="33"/>
                </a:cubicBezTo>
                <a:cubicBezTo>
                  <a:pt x="41" y="35"/>
                  <a:pt x="41" y="35"/>
                  <a:pt x="41" y="35"/>
                </a:cubicBezTo>
                <a:cubicBezTo>
                  <a:pt x="41" y="38"/>
                  <a:pt x="44" y="41"/>
                  <a:pt x="47" y="41"/>
                </a:cubicBezTo>
                <a:cubicBezTo>
                  <a:pt x="51" y="41"/>
                  <a:pt x="54" y="38"/>
                  <a:pt x="54" y="35"/>
                </a:cubicBezTo>
                <a:cubicBezTo>
                  <a:pt x="54" y="33"/>
                  <a:pt x="54" y="33"/>
                  <a:pt x="54" y="33"/>
                </a:cubicBezTo>
                <a:cubicBezTo>
                  <a:pt x="58" y="33"/>
                  <a:pt x="58" y="33"/>
                  <a:pt x="58" y="33"/>
                </a:cubicBezTo>
                <a:cubicBezTo>
                  <a:pt x="58" y="35"/>
                  <a:pt x="58" y="35"/>
                  <a:pt x="58" y="35"/>
                </a:cubicBezTo>
                <a:cubicBezTo>
                  <a:pt x="58" y="38"/>
                  <a:pt x="61" y="41"/>
                  <a:pt x="64" y="41"/>
                </a:cubicBezTo>
                <a:cubicBezTo>
                  <a:pt x="67" y="41"/>
                  <a:pt x="70" y="38"/>
                  <a:pt x="70" y="35"/>
                </a:cubicBezTo>
                <a:cubicBezTo>
                  <a:pt x="70" y="33"/>
                  <a:pt x="70" y="33"/>
                  <a:pt x="70" y="33"/>
                </a:cubicBezTo>
                <a:cubicBezTo>
                  <a:pt x="107" y="33"/>
                  <a:pt x="107" y="33"/>
                  <a:pt x="107" y="33"/>
                </a:cubicBezTo>
                <a:lnTo>
                  <a:pt x="107" y="58"/>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5" name="Freeform 65"/>
          <p:cNvSpPr>
            <a:spLocks noEditPoints="1"/>
          </p:cNvSpPr>
          <p:nvPr/>
        </p:nvSpPr>
        <p:spPr bwMode="auto">
          <a:xfrm>
            <a:off x="8821638" y="1645784"/>
            <a:ext cx="255049" cy="754941"/>
          </a:xfrm>
          <a:custGeom>
            <a:avLst/>
            <a:gdLst>
              <a:gd name="T0" fmla="*/ 20 w 57"/>
              <a:gd name="T1" fmla="*/ 78 h 168"/>
              <a:gd name="T2" fmla="*/ 20 w 57"/>
              <a:gd name="T3" fmla="*/ 148 h 168"/>
              <a:gd name="T4" fmla="*/ 29 w 57"/>
              <a:gd name="T5" fmla="*/ 156 h 168"/>
              <a:gd name="T6" fmla="*/ 37 w 57"/>
              <a:gd name="T7" fmla="*/ 148 h 168"/>
              <a:gd name="T8" fmla="*/ 37 w 57"/>
              <a:gd name="T9" fmla="*/ 78 h 168"/>
              <a:gd name="T10" fmla="*/ 20 w 57"/>
              <a:gd name="T11" fmla="*/ 78 h 168"/>
              <a:gd name="T12" fmla="*/ 29 w 57"/>
              <a:gd name="T13" fmla="*/ 0 h 168"/>
              <a:gd name="T14" fmla="*/ 0 w 57"/>
              <a:gd name="T15" fmla="*/ 11 h 168"/>
              <a:gd name="T16" fmla="*/ 0 w 57"/>
              <a:gd name="T17" fmla="*/ 22 h 168"/>
              <a:gd name="T18" fmla="*/ 8 w 57"/>
              <a:gd name="T19" fmla="*/ 29 h 168"/>
              <a:gd name="T20" fmla="*/ 8 w 57"/>
              <a:gd name="T21" fmla="*/ 148 h 168"/>
              <a:gd name="T22" fmla="*/ 29 w 57"/>
              <a:gd name="T23" fmla="*/ 168 h 168"/>
              <a:gd name="T24" fmla="*/ 49 w 57"/>
              <a:gd name="T25" fmla="*/ 148 h 168"/>
              <a:gd name="T26" fmla="*/ 49 w 57"/>
              <a:gd name="T27" fmla="*/ 29 h 168"/>
              <a:gd name="T28" fmla="*/ 57 w 57"/>
              <a:gd name="T29" fmla="*/ 22 h 168"/>
              <a:gd name="T30" fmla="*/ 57 w 57"/>
              <a:gd name="T31" fmla="*/ 11 h 168"/>
              <a:gd name="T32" fmla="*/ 29 w 57"/>
              <a:gd name="T33" fmla="*/ 0 h 168"/>
              <a:gd name="T34" fmla="*/ 41 w 57"/>
              <a:gd name="T35" fmla="*/ 148 h 168"/>
              <a:gd name="T36" fmla="*/ 29 w 57"/>
              <a:gd name="T37" fmla="*/ 160 h 168"/>
              <a:gd name="T38" fmla="*/ 16 w 57"/>
              <a:gd name="T39" fmla="*/ 148 h 168"/>
              <a:gd name="T40" fmla="*/ 16 w 57"/>
              <a:gd name="T41" fmla="*/ 31 h 168"/>
              <a:gd name="T42" fmla="*/ 29 w 57"/>
              <a:gd name="T43" fmla="*/ 33 h 168"/>
              <a:gd name="T44" fmla="*/ 41 w 57"/>
              <a:gd name="T45" fmla="*/ 31 h 168"/>
              <a:gd name="T46" fmla="*/ 41 w 57"/>
              <a:gd name="T47" fmla="*/ 148 h 168"/>
              <a:gd name="T48" fmla="*/ 29 w 57"/>
              <a:gd name="T49" fmla="*/ 21 h 168"/>
              <a:gd name="T50" fmla="*/ 4 w 57"/>
              <a:gd name="T51" fmla="*/ 14 h 168"/>
              <a:gd name="T52" fmla="*/ 29 w 57"/>
              <a:gd name="T53" fmla="*/ 7 h 168"/>
              <a:gd name="T54" fmla="*/ 53 w 57"/>
              <a:gd name="T55" fmla="*/ 14 h 168"/>
              <a:gd name="T56" fmla="*/ 29 w 57"/>
              <a:gd name="T57" fmla="*/ 2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68">
                <a:moveTo>
                  <a:pt x="20" y="78"/>
                </a:moveTo>
                <a:cubicBezTo>
                  <a:pt x="20" y="148"/>
                  <a:pt x="20" y="148"/>
                  <a:pt x="20" y="148"/>
                </a:cubicBezTo>
                <a:cubicBezTo>
                  <a:pt x="20" y="152"/>
                  <a:pt x="24" y="156"/>
                  <a:pt x="29" y="156"/>
                </a:cubicBezTo>
                <a:cubicBezTo>
                  <a:pt x="33" y="156"/>
                  <a:pt x="37" y="152"/>
                  <a:pt x="37" y="148"/>
                </a:cubicBezTo>
                <a:cubicBezTo>
                  <a:pt x="37" y="78"/>
                  <a:pt x="37" y="78"/>
                  <a:pt x="37" y="78"/>
                </a:cubicBezTo>
                <a:cubicBezTo>
                  <a:pt x="37" y="68"/>
                  <a:pt x="20" y="68"/>
                  <a:pt x="20" y="78"/>
                </a:cubicBezTo>
                <a:close/>
                <a:moveTo>
                  <a:pt x="29" y="0"/>
                </a:moveTo>
                <a:cubicBezTo>
                  <a:pt x="13" y="0"/>
                  <a:pt x="0" y="5"/>
                  <a:pt x="0" y="11"/>
                </a:cubicBezTo>
                <a:cubicBezTo>
                  <a:pt x="0" y="22"/>
                  <a:pt x="0" y="22"/>
                  <a:pt x="0" y="22"/>
                </a:cubicBezTo>
                <a:cubicBezTo>
                  <a:pt x="0" y="25"/>
                  <a:pt x="3" y="27"/>
                  <a:pt x="8" y="29"/>
                </a:cubicBezTo>
                <a:cubicBezTo>
                  <a:pt x="8" y="148"/>
                  <a:pt x="8" y="148"/>
                  <a:pt x="8" y="148"/>
                </a:cubicBezTo>
                <a:cubicBezTo>
                  <a:pt x="8" y="159"/>
                  <a:pt x="17" y="168"/>
                  <a:pt x="29" y="168"/>
                </a:cubicBezTo>
                <a:cubicBezTo>
                  <a:pt x="40" y="168"/>
                  <a:pt x="49" y="159"/>
                  <a:pt x="49" y="148"/>
                </a:cubicBezTo>
                <a:cubicBezTo>
                  <a:pt x="49" y="29"/>
                  <a:pt x="49" y="29"/>
                  <a:pt x="49" y="29"/>
                </a:cubicBezTo>
                <a:cubicBezTo>
                  <a:pt x="54" y="27"/>
                  <a:pt x="57" y="25"/>
                  <a:pt x="57" y="22"/>
                </a:cubicBezTo>
                <a:cubicBezTo>
                  <a:pt x="57" y="11"/>
                  <a:pt x="57" y="11"/>
                  <a:pt x="57" y="11"/>
                </a:cubicBezTo>
                <a:cubicBezTo>
                  <a:pt x="57" y="5"/>
                  <a:pt x="44" y="0"/>
                  <a:pt x="29" y="0"/>
                </a:cubicBezTo>
                <a:close/>
                <a:moveTo>
                  <a:pt x="41" y="148"/>
                </a:moveTo>
                <a:cubicBezTo>
                  <a:pt x="41" y="155"/>
                  <a:pt x="35" y="160"/>
                  <a:pt x="29" y="160"/>
                </a:cubicBezTo>
                <a:cubicBezTo>
                  <a:pt x="22" y="160"/>
                  <a:pt x="16" y="155"/>
                  <a:pt x="16" y="148"/>
                </a:cubicBezTo>
                <a:cubicBezTo>
                  <a:pt x="16" y="31"/>
                  <a:pt x="16" y="31"/>
                  <a:pt x="16" y="31"/>
                </a:cubicBezTo>
                <a:cubicBezTo>
                  <a:pt x="20" y="32"/>
                  <a:pt x="24" y="33"/>
                  <a:pt x="29" y="33"/>
                </a:cubicBezTo>
                <a:cubicBezTo>
                  <a:pt x="33" y="33"/>
                  <a:pt x="37" y="32"/>
                  <a:pt x="41" y="31"/>
                </a:cubicBezTo>
                <a:lnTo>
                  <a:pt x="41" y="148"/>
                </a:lnTo>
                <a:close/>
                <a:moveTo>
                  <a:pt x="29" y="21"/>
                </a:moveTo>
                <a:cubicBezTo>
                  <a:pt x="15" y="21"/>
                  <a:pt x="4" y="17"/>
                  <a:pt x="4" y="14"/>
                </a:cubicBezTo>
                <a:cubicBezTo>
                  <a:pt x="4" y="10"/>
                  <a:pt x="15" y="7"/>
                  <a:pt x="29" y="7"/>
                </a:cubicBezTo>
                <a:cubicBezTo>
                  <a:pt x="42" y="7"/>
                  <a:pt x="53" y="10"/>
                  <a:pt x="53" y="14"/>
                </a:cubicBezTo>
                <a:cubicBezTo>
                  <a:pt x="53" y="17"/>
                  <a:pt x="42" y="21"/>
                  <a:pt x="29" y="2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6" name="Freeform 66"/>
          <p:cNvSpPr>
            <a:spLocks noEditPoints="1"/>
          </p:cNvSpPr>
          <p:nvPr/>
        </p:nvSpPr>
        <p:spPr bwMode="auto">
          <a:xfrm>
            <a:off x="9798586" y="1642803"/>
            <a:ext cx="527098" cy="775342"/>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7" name="Freeform 67"/>
          <p:cNvSpPr>
            <a:spLocks noEditPoints="1"/>
          </p:cNvSpPr>
          <p:nvPr/>
        </p:nvSpPr>
        <p:spPr bwMode="auto">
          <a:xfrm>
            <a:off x="10803869" y="1661194"/>
            <a:ext cx="605313" cy="649523"/>
          </a:xfrm>
          <a:custGeom>
            <a:avLst/>
            <a:gdLst>
              <a:gd name="T0" fmla="*/ 55 w 135"/>
              <a:gd name="T1" fmla="*/ 70 h 144"/>
              <a:gd name="T2" fmla="*/ 80 w 135"/>
              <a:gd name="T3" fmla="*/ 70 h 144"/>
              <a:gd name="T4" fmla="*/ 119 w 135"/>
              <a:gd name="T5" fmla="*/ 72 h 144"/>
              <a:gd name="T6" fmla="*/ 94 w 135"/>
              <a:gd name="T7" fmla="*/ 27 h 144"/>
              <a:gd name="T8" fmla="*/ 42 w 135"/>
              <a:gd name="T9" fmla="*/ 27 h 144"/>
              <a:gd name="T10" fmla="*/ 16 w 135"/>
              <a:gd name="T11" fmla="*/ 72 h 144"/>
              <a:gd name="T12" fmla="*/ 42 w 135"/>
              <a:gd name="T13" fmla="*/ 116 h 144"/>
              <a:gd name="T14" fmla="*/ 93 w 135"/>
              <a:gd name="T15" fmla="*/ 116 h 144"/>
              <a:gd name="T16" fmla="*/ 119 w 135"/>
              <a:gd name="T17" fmla="*/ 72 h 144"/>
              <a:gd name="T18" fmla="*/ 115 w 135"/>
              <a:gd name="T19" fmla="*/ 67 h 144"/>
              <a:gd name="T20" fmla="*/ 96 w 135"/>
              <a:gd name="T21" fmla="*/ 34 h 144"/>
              <a:gd name="T22" fmla="*/ 100 w 135"/>
              <a:gd name="T23" fmla="*/ 60 h 144"/>
              <a:gd name="T24" fmla="*/ 100 w 135"/>
              <a:gd name="T25" fmla="*/ 84 h 144"/>
              <a:gd name="T26" fmla="*/ 100 w 135"/>
              <a:gd name="T27" fmla="*/ 60 h 144"/>
              <a:gd name="T28" fmla="*/ 84 w 135"/>
              <a:gd name="T29" fmla="*/ 43 h 144"/>
              <a:gd name="T30" fmla="*/ 90 w 135"/>
              <a:gd name="T31" fmla="*/ 34 h 144"/>
              <a:gd name="T32" fmla="*/ 68 w 135"/>
              <a:gd name="T33" fmla="*/ 12 h 144"/>
              <a:gd name="T34" fmla="*/ 68 w 135"/>
              <a:gd name="T35" fmla="*/ 35 h 144"/>
              <a:gd name="T36" fmla="*/ 68 w 135"/>
              <a:gd name="T37" fmla="*/ 12 h 144"/>
              <a:gd name="T38" fmla="*/ 62 w 135"/>
              <a:gd name="T39" fmla="*/ 38 h 144"/>
              <a:gd name="T40" fmla="*/ 41 w 135"/>
              <a:gd name="T41" fmla="*/ 50 h 144"/>
              <a:gd name="T42" fmla="*/ 16 w 135"/>
              <a:gd name="T43" fmla="*/ 42 h 144"/>
              <a:gd name="T44" fmla="*/ 36 w 135"/>
              <a:gd name="T45" fmla="*/ 54 h 144"/>
              <a:gd name="T46" fmla="*/ 16 w 135"/>
              <a:gd name="T47" fmla="*/ 42 h 144"/>
              <a:gd name="T48" fmla="*/ 24 w 135"/>
              <a:gd name="T49" fmla="*/ 72 h 144"/>
              <a:gd name="T50" fmla="*/ 35 w 135"/>
              <a:gd name="T51" fmla="*/ 72 h 144"/>
              <a:gd name="T52" fmla="*/ 16 w 135"/>
              <a:gd name="T53" fmla="*/ 102 h 144"/>
              <a:gd name="T54" fmla="*/ 36 w 135"/>
              <a:gd name="T55" fmla="*/ 90 h 144"/>
              <a:gd name="T56" fmla="*/ 16 w 135"/>
              <a:gd name="T57" fmla="*/ 102 h 144"/>
              <a:gd name="T58" fmla="*/ 51 w 135"/>
              <a:gd name="T59" fmla="*/ 100 h 144"/>
              <a:gd name="T60" fmla="*/ 46 w 135"/>
              <a:gd name="T61" fmla="*/ 110 h 144"/>
              <a:gd name="T62" fmla="*/ 68 w 135"/>
              <a:gd name="T63" fmla="*/ 131 h 144"/>
              <a:gd name="T64" fmla="*/ 68 w 135"/>
              <a:gd name="T65" fmla="*/ 109 h 144"/>
              <a:gd name="T66" fmla="*/ 68 w 135"/>
              <a:gd name="T67" fmla="*/ 131 h 144"/>
              <a:gd name="T68" fmla="*/ 74 w 135"/>
              <a:gd name="T69" fmla="*/ 106 h 144"/>
              <a:gd name="T70" fmla="*/ 94 w 135"/>
              <a:gd name="T71" fmla="*/ 94 h 144"/>
              <a:gd name="T72" fmla="*/ 82 w 135"/>
              <a:gd name="T73" fmla="*/ 97 h 144"/>
              <a:gd name="T74" fmla="*/ 54 w 135"/>
              <a:gd name="T75" fmla="*/ 97 h 144"/>
              <a:gd name="T76" fmla="*/ 39 w 135"/>
              <a:gd name="T77" fmla="*/ 72 h 144"/>
              <a:gd name="T78" fmla="*/ 54 w 135"/>
              <a:gd name="T79" fmla="*/ 47 h 144"/>
              <a:gd name="T80" fmla="*/ 82 w 135"/>
              <a:gd name="T81" fmla="*/ 47 h 144"/>
              <a:gd name="T82" fmla="*/ 96 w 135"/>
              <a:gd name="T83" fmla="*/ 72 h 144"/>
              <a:gd name="T84" fmla="*/ 82 w 135"/>
              <a:gd name="T85" fmla="*/ 97 h 144"/>
              <a:gd name="T86" fmla="*/ 95 w 135"/>
              <a:gd name="T87" fmla="*/ 110 h 144"/>
              <a:gd name="T88" fmla="*/ 115 w 135"/>
              <a:gd name="T89" fmla="*/ 7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44">
                <a:moveTo>
                  <a:pt x="68" y="58"/>
                </a:moveTo>
                <a:cubicBezTo>
                  <a:pt x="61" y="58"/>
                  <a:pt x="55" y="63"/>
                  <a:pt x="55" y="70"/>
                </a:cubicBezTo>
                <a:cubicBezTo>
                  <a:pt x="55" y="77"/>
                  <a:pt x="61" y="82"/>
                  <a:pt x="68" y="82"/>
                </a:cubicBezTo>
                <a:cubicBezTo>
                  <a:pt x="75" y="82"/>
                  <a:pt x="80" y="77"/>
                  <a:pt x="80" y="70"/>
                </a:cubicBezTo>
                <a:cubicBezTo>
                  <a:pt x="80" y="63"/>
                  <a:pt x="75" y="58"/>
                  <a:pt x="68" y="58"/>
                </a:cubicBezTo>
                <a:close/>
                <a:moveTo>
                  <a:pt x="119" y="72"/>
                </a:moveTo>
                <a:cubicBezTo>
                  <a:pt x="131" y="58"/>
                  <a:pt x="135" y="45"/>
                  <a:pt x="130" y="36"/>
                </a:cubicBezTo>
                <a:cubicBezTo>
                  <a:pt x="125" y="27"/>
                  <a:pt x="111" y="24"/>
                  <a:pt x="94" y="27"/>
                </a:cubicBezTo>
                <a:cubicBezTo>
                  <a:pt x="87" y="11"/>
                  <a:pt x="78" y="0"/>
                  <a:pt x="68" y="0"/>
                </a:cubicBezTo>
                <a:cubicBezTo>
                  <a:pt x="57" y="0"/>
                  <a:pt x="48" y="11"/>
                  <a:pt x="42" y="27"/>
                </a:cubicBezTo>
                <a:cubicBezTo>
                  <a:pt x="25" y="24"/>
                  <a:pt x="11" y="27"/>
                  <a:pt x="5" y="36"/>
                </a:cubicBezTo>
                <a:cubicBezTo>
                  <a:pt x="0" y="45"/>
                  <a:pt x="5" y="58"/>
                  <a:pt x="16" y="72"/>
                </a:cubicBezTo>
                <a:cubicBezTo>
                  <a:pt x="5" y="86"/>
                  <a:pt x="0" y="99"/>
                  <a:pt x="5" y="108"/>
                </a:cubicBezTo>
                <a:cubicBezTo>
                  <a:pt x="11" y="117"/>
                  <a:pt x="25" y="120"/>
                  <a:pt x="42" y="116"/>
                </a:cubicBezTo>
                <a:cubicBezTo>
                  <a:pt x="48" y="133"/>
                  <a:pt x="57" y="144"/>
                  <a:pt x="68" y="144"/>
                </a:cubicBezTo>
                <a:cubicBezTo>
                  <a:pt x="78" y="144"/>
                  <a:pt x="87" y="133"/>
                  <a:pt x="93" y="116"/>
                </a:cubicBezTo>
                <a:cubicBezTo>
                  <a:pt x="111" y="120"/>
                  <a:pt x="125" y="117"/>
                  <a:pt x="130" y="108"/>
                </a:cubicBezTo>
                <a:cubicBezTo>
                  <a:pt x="135" y="99"/>
                  <a:pt x="131" y="85"/>
                  <a:pt x="119" y="72"/>
                </a:cubicBezTo>
                <a:close/>
                <a:moveTo>
                  <a:pt x="119" y="42"/>
                </a:moveTo>
                <a:cubicBezTo>
                  <a:pt x="123" y="49"/>
                  <a:pt x="121" y="58"/>
                  <a:pt x="115" y="67"/>
                </a:cubicBezTo>
                <a:cubicBezTo>
                  <a:pt x="111" y="63"/>
                  <a:pt x="105" y="58"/>
                  <a:pt x="99" y="54"/>
                </a:cubicBezTo>
                <a:cubicBezTo>
                  <a:pt x="99" y="46"/>
                  <a:pt x="97" y="40"/>
                  <a:pt x="96" y="34"/>
                </a:cubicBezTo>
                <a:cubicBezTo>
                  <a:pt x="107" y="33"/>
                  <a:pt x="116" y="36"/>
                  <a:pt x="119" y="42"/>
                </a:cubicBezTo>
                <a:close/>
                <a:moveTo>
                  <a:pt x="100" y="60"/>
                </a:moveTo>
                <a:cubicBezTo>
                  <a:pt x="104" y="64"/>
                  <a:pt x="108" y="68"/>
                  <a:pt x="111" y="72"/>
                </a:cubicBezTo>
                <a:cubicBezTo>
                  <a:pt x="108" y="76"/>
                  <a:pt x="105" y="80"/>
                  <a:pt x="100" y="84"/>
                </a:cubicBezTo>
                <a:cubicBezTo>
                  <a:pt x="100" y="80"/>
                  <a:pt x="101" y="76"/>
                  <a:pt x="101" y="72"/>
                </a:cubicBezTo>
                <a:cubicBezTo>
                  <a:pt x="101" y="68"/>
                  <a:pt x="100" y="64"/>
                  <a:pt x="100" y="60"/>
                </a:cubicBezTo>
                <a:close/>
                <a:moveTo>
                  <a:pt x="94" y="50"/>
                </a:moveTo>
                <a:cubicBezTo>
                  <a:pt x="91" y="48"/>
                  <a:pt x="88" y="45"/>
                  <a:pt x="84" y="43"/>
                </a:cubicBezTo>
                <a:cubicBezTo>
                  <a:pt x="81" y="41"/>
                  <a:pt x="77" y="40"/>
                  <a:pt x="74" y="38"/>
                </a:cubicBezTo>
                <a:cubicBezTo>
                  <a:pt x="79" y="36"/>
                  <a:pt x="85" y="35"/>
                  <a:pt x="90" y="34"/>
                </a:cubicBezTo>
                <a:cubicBezTo>
                  <a:pt x="91" y="39"/>
                  <a:pt x="93" y="44"/>
                  <a:pt x="94" y="50"/>
                </a:cubicBezTo>
                <a:close/>
                <a:moveTo>
                  <a:pt x="68" y="12"/>
                </a:moveTo>
                <a:cubicBezTo>
                  <a:pt x="75" y="12"/>
                  <a:pt x="82" y="19"/>
                  <a:pt x="87" y="29"/>
                </a:cubicBezTo>
                <a:cubicBezTo>
                  <a:pt x="81" y="30"/>
                  <a:pt x="74" y="33"/>
                  <a:pt x="68" y="35"/>
                </a:cubicBezTo>
                <a:cubicBezTo>
                  <a:pt x="61" y="32"/>
                  <a:pt x="55" y="30"/>
                  <a:pt x="48" y="29"/>
                </a:cubicBezTo>
                <a:cubicBezTo>
                  <a:pt x="53" y="19"/>
                  <a:pt x="60" y="12"/>
                  <a:pt x="68" y="12"/>
                </a:cubicBezTo>
                <a:close/>
                <a:moveTo>
                  <a:pt x="46" y="34"/>
                </a:moveTo>
                <a:cubicBezTo>
                  <a:pt x="51" y="35"/>
                  <a:pt x="56" y="36"/>
                  <a:pt x="62" y="38"/>
                </a:cubicBezTo>
                <a:cubicBezTo>
                  <a:pt x="59" y="40"/>
                  <a:pt x="55" y="41"/>
                  <a:pt x="51" y="43"/>
                </a:cubicBezTo>
                <a:cubicBezTo>
                  <a:pt x="48" y="45"/>
                  <a:pt x="45" y="48"/>
                  <a:pt x="41" y="50"/>
                </a:cubicBezTo>
                <a:cubicBezTo>
                  <a:pt x="43" y="44"/>
                  <a:pt x="44" y="39"/>
                  <a:pt x="46" y="34"/>
                </a:cubicBezTo>
                <a:close/>
                <a:moveTo>
                  <a:pt x="16" y="42"/>
                </a:moveTo>
                <a:cubicBezTo>
                  <a:pt x="20" y="36"/>
                  <a:pt x="29" y="33"/>
                  <a:pt x="40" y="34"/>
                </a:cubicBezTo>
                <a:cubicBezTo>
                  <a:pt x="38" y="40"/>
                  <a:pt x="37" y="46"/>
                  <a:pt x="36" y="54"/>
                </a:cubicBezTo>
                <a:cubicBezTo>
                  <a:pt x="30" y="58"/>
                  <a:pt x="25" y="63"/>
                  <a:pt x="21" y="67"/>
                </a:cubicBezTo>
                <a:cubicBezTo>
                  <a:pt x="15" y="58"/>
                  <a:pt x="13" y="49"/>
                  <a:pt x="16" y="42"/>
                </a:cubicBezTo>
                <a:close/>
                <a:moveTo>
                  <a:pt x="36" y="84"/>
                </a:moveTo>
                <a:cubicBezTo>
                  <a:pt x="31" y="80"/>
                  <a:pt x="27" y="76"/>
                  <a:pt x="24" y="72"/>
                </a:cubicBezTo>
                <a:cubicBezTo>
                  <a:pt x="27" y="68"/>
                  <a:pt x="31" y="64"/>
                  <a:pt x="35" y="60"/>
                </a:cubicBezTo>
                <a:cubicBezTo>
                  <a:pt x="35" y="64"/>
                  <a:pt x="35" y="68"/>
                  <a:pt x="35" y="72"/>
                </a:cubicBezTo>
                <a:cubicBezTo>
                  <a:pt x="35" y="76"/>
                  <a:pt x="35" y="80"/>
                  <a:pt x="36" y="84"/>
                </a:cubicBezTo>
                <a:close/>
                <a:moveTo>
                  <a:pt x="16" y="102"/>
                </a:moveTo>
                <a:cubicBezTo>
                  <a:pt x="13" y="95"/>
                  <a:pt x="15" y="86"/>
                  <a:pt x="21" y="77"/>
                </a:cubicBezTo>
                <a:cubicBezTo>
                  <a:pt x="25" y="81"/>
                  <a:pt x="30" y="86"/>
                  <a:pt x="36" y="90"/>
                </a:cubicBezTo>
                <a:cubicBezTo>
                  <a:pt x="37" y="97"/>
                  <a:pt x="38" y="104"/>
                  <a:pt x="40" y="110"/>
                </a:cubicBezTo>
                <a:cubicBezTo>
                  <a:pt x="29" y="111"/>
                  <a:pt x="20" y="108"/>
                  <a:pt x="16" y="102"/>
                </a:cubicBezTo>
                <a:close/>
                <a:moveTo>
                  <a:pt x="42" y="94"/>
                </a:moveTo>
                <a:cubicBezTo>
                  <a:pt x="45" y="96"/>
                  <a:pt x="48" y="98"/>
                  <a:pt x="51" y="100"/>
                </a:cubicBezTo>
                <a:cubicBezTo>
                  <a:pt x="55" y="102"/>
                  <a:pt x="58" y="104"/>
                  <a:pt x="62" y="106"/>
                </a:cubicBezTo>
                <a:cubicBezTo>
                  <a:pt x="56" y="108"/>
                  <a:pt x="51" y="109"/>
                  <a:pt x="46" y="110"/>
                </a:cubicBezTo>
                <a:cubicBezTo>
                  <a:pt x="44" y="105"/>
                  <a:pt x="43" y="100"/>
                  <a:pt x="42" y="94"/>
                </a:cubicBezTo>
                <a:close/>
                <a:moveTo>
                  <a:pt x="68" y="131"/>
                </a:moveTo>
                <a:cubicBezTo>
                  <a:pt x="60" y="131"/>
                  <a:pt x="54" y="125"/>
                  <a:pt x="48" y="115"/>
                </a:cubicBezTo>
                <a:cubicBezTo>
                  <a:pt x="55" y="114"/>
                  <a:pt x="61" y="111"/>
                  <a:pt x="68" y="109"/>
                </a:cubicBezTo>
                <a:cubicBezTo>
                  <a:pt x="74" y="111"/>
                  <a:pt x="81" y="114"/>
                  <a:pt x="87" y="115"/>
                </a:cubicBezTo>
                <a:cubicBezTo>
                  <a:pt x="82" y="125"/>
                  <a:pt x="75" y="131"/>
                  <a:pt x="68" y="131"/>
                </a:cubicBezTo>
                <a:close/>
                <a:moveTo>
                  <a:pt x="90" y="110"/>
                </a:moveTo>
                <a:cubicBezTo>
                  <a:pt x="85" y="109"/>
                  <a:pt x="79" y="108"/>
                  <a:pt x="74" y="106"/>
                </a:cubicBezTo>
                <a:cubicBezTo>
                  <a:pt x="77" y="104"/>
                  <a:pt x="81" y="103"/>
                  <a:pt x="84" y="100"/>
                </a:cubicBezTo>
                <a:cubicBezTo>
                  <a:pt x="88" y="98"/>
                  <a:pt x="91" y="96"/>
                  <a:pt x="94" y="94"/>
                </a:cubicBezTo>
                <a:cubicBezTo>
                  <a:pt x="93" y="100"/>
                  <a:pt x="92" y="105"/>
                  <a:pt x="90" y="110"/>
                </a:cubicBezTo>
                <a:close/>
                <a:moveTo>
                  <a:pt x="82" y="97"/>
                </a:moveTo>
                <a:cubicBezTo>
                  <a:pt x="77" y="99"/>
                  <a:pt x="72" y="101"/>
                  <a:pt x="68" y="103"/>
                </a:cubicBezTo>
                <a:cubicBezTo>
                  <a:pt x="63" y="101"/>
                  <a:pt x="58" y="99"/>
                  <a:pt x="54" y="97"/>
                </a:cubicBezTo>
                <a:cubicBezTo>
                  <a:pt x="49" y="94"/>
                  <a:pt x="45" y="91"/>
                  <a:pt x="41" y="88"/>
                </a:cubicBezTo>
                <a:cubicBezTo>
                  <a:pt x="40" y="83"/>
                  <a:pt x="39" y="77"/>
                  <a:pt x="39" y="72"/>
                </a:cubicBezTo>
                <a:cubicBezTo>
                  <a:pt x="39" y="66"/>
                  <a:pt x="40" y="61"/>
                  <a:pt x="41" y="56"/>
                </a:cubicBezTo>
                <a:cubicBezTo>
                  <a:pt x="45" y="53"/>
                  <a:pt x="49" y="50"/>
                  <a:pt x="54" y="47"/>
                </a:cubicBezTo>
                <a:cubicBezTo>
                  <a:pt x="58" y="45"/>
                  <a:pt x="63" y="42"/>
                  <a:pt x="68" y="40"/>
                </a:cubicBezTo>
                <a:cubicBezTo>
                  <a:pt x="73" y="42"/>
                  <a:pt x="77" y="45"/>
                  <a:pt x="82" y="47"/>
                </a:cubicBezTo>
                <a:cubicBezTo>
                  <a:pt x="87" y="50"/>
                  <a:pt x="91" y="53"/>
                  <a:pt x="95" y="56"/>
                </a:cubicBezTo>
                <a:cubicBezTo>
                  <a:pt x="96" y="61"/>
                  <a:pt x="96" y="66"/>
                  <a:pt x="96" y="72"/>
                </a:cubicBezTo>
                <a:cubicBezTo>
                  <a:pt x="96" y="77"/>
                  <a:pt x="96" y="83"/>
                  <a:pt x="95" y="88"/>
                </a:cubicBezTo>
                <a:cubicBezTo>
                  <a:pt x="91" y="91"/>
                  <a:pt x="87" y="94"/>
                  <a:pt x="82" y="97"/>
                </a:cubicBezTo>
                <a:close/>
                <a:moveTo>
                  <a:pt x="119" y="102"/>
                </a:moveTo>
                <a:cubicBezTo>
                  <a:pt x="116" y="108"/>
                  <a:pt x="107" y="111"/>
                  <a:pt x="95" y="110"/>
                </a:cubicBezTo>
                <a:cubicBezTo>
                  <a:pt x="97" y="104"/>
                  <a:pt x="99" y="97"/>
                  <a:pt x="100" y="90"/>
                </a:cubicBezTo>
                <a:cubicBezTo>
                  <a:pt x="105" y="86"/>
                  <a:pt x="110" y="81"/>
                  <a:pt x="115" y="77"/>
                </a:cubicBezTo>
                <a:cubicBezTo>
                  <a:pt x="121" y="86"/>
                  <a:pt x="123" y="95"/>
                  <a:pt x="119" y="102"/>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8" name="Freeform 68"/>
          <p:cNvSpPr>
            <a:spLocks noEditPoints="1"/>
          </p:cNvSpPr>
          <p:nvPr/>
        </p:nvSpPr>
        <p:spPr bwMode="auto">
          <a:xfrm>
            <a:off x="617316" y="2761243"/>
            <a:ext cx="737937" cy="737937"/>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19" name="Freeform 69"/>
          <p:cNvSpPr/>
          <p:nvPr/>
        </p:nvSpPr>
        <p:spPr bwMode="auto">
          <a:xfrm>
            <a:off x="1679269" y="2769694"/>
            <a:ext cx="428481" cy="680125"/>
          </a:xfrm>
          <a:custGeom>
            <a:avLst/>
            <a:gdLst>
              <a:gd name="T0" fmla="*/ 20 w 95"/>
              <a:gd name="T1" fmla="*/ 58 h 151"/>
              <a:gd name="T2" fmla="*/ 3 w 95"/>
              <a:gd name="T3" fmla="*/ 106 h 151"/>
              <a:gd name="T4" fmla="*/ 48 w 95"/>
              <a:gd name="T5" fmla="*/ 151 h 151"/>
              <a:gd name="T6" fmla="*/ 93 w 95"/>
              <a:gd name="T7" fmla="*/ 106 h 151"/>
              <a:gd name="T8" fmla="*/ 60 w 95"/>
              <a:gd name="T9" fmla="*/ 47 h 151"/>
              <a:gd name="T10" fmla="*/ 37 w 95"/>
              <a:gd name="T11" fmla="*/ 35 h 151"/>
              <a:gd name="T12" fmla="*/ 35 w 95"/>
              <a:gd name="T13" fmla="*/ 36 h 151"/>
              <a:gd name="T14" fmla="*/ 35 w 95"/>
              <a:gd name="T15" fmla="*/ 33 h 151"/>
              <a:gd name="T16" fmla="*/ 31 w 95"/>
              <a:gd name="T17" fmla="*/ 3 h 151"/>
              <a:gd name="T18" fmla="*/ 21 w 95"/>
              <a:gd name="T19" fmla="*/ 4 h 151"/>
              <a:gd name="T20" fmla="*/ 31 w 95"/>
              <a:gd name="T21" fmla="*/ 38 h 151"/>
              <a:gd name="T22" fmla="*/ 20 w 95"/>
              <a:gd name="T2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5" h="151">
                <a:moveTo>
                  <a:pt x="20" y="58"/>
                </a:moveTo>
                <a:cubicBezTo>
                  <a:pt x="17" y="85"/>
                  <a:pt x="6" y="81"/>
                  <a:pt x="3" y="106"/>
                </a:cubicBezTo>
                <a:cubicBezTo>
                  <a:pt x="0" y="130"/>
                  <a:pt x="22" y="151"/>
                  <a:pt x="48" y="151"/>
                </a:cubicBezTo>
                <a:cubicBezTo>
                  <a:pt x="74" y="151"/>
                  <a:pt x="95" y="130"/>
                  <a:pt x="93" y="106"/>
                </a:cubicBezTo>
                <a:cubicBezTo>
                  <a:pt x="92" y="83"/>
                  <a:pt x="82" y="86"/>
                  <a:pt x="60" y="47"/>
                </a:cubicBezTo>
                <a:cubicBezTo>
                  <a:pt x="51" y="32"/>
                  <a:pt x="45" y="31"/>
                  <a:pt x="37" y="35"/>
                </a:cubicBezTo>
                <a:cubicBezTo>
                  <a:pt x="36" y="35"/>
                  <a:pt x="36" y="35"/>
                  <a:pt x="35" y="36"/>
                </a:cubicBezTo>
                <a:cubicBezTo>
                  <a:pt x="35" y="35"/>
                  <a:pt x="35" y="34"/>
                  <a:pt x="35" y="33"/>
                </a:cubicBezTo>
                <a:cubicBezTo>
                  <a:pt x="29" y="19"/>
                  <a:pt x="31" y="3"/>
                  <a:pt x="31" y="3"/>
                </a:cubicBezTo>
                <a:cubicBezTo>
                  <a:pt x="31" y="3"/>
                  <a:pt x="27" y="0"/>
                  <a:pt x="21" y="4"/>
                </a:cubicBezTo>
                <a:cubicBezTo>
                  <a:pt x="19" y="12"/>
                  <a:pt x="26" y="27"/>
                  <a:pt x="31" y="38"/>
                </a:cubicBezTo>
                <a:cubicBezTo>
                  <a:pt x="25" y="40"/>
                  <a:pt x="21" y="44"/>
                  <a:pt x="20" y="5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0" name="Freeform 70"/>
          <p:cNvSpPr>
            <a:spLocks noEditPoints="1"/>
          </p:cNvSpPr>
          <p:nvPr/>
        </p:nvSpPr>
        <p:spPr bwMode="auto">
          <a:xfrm>
            <a:off x="2677592" y="2775162"/>
            <a:ext cx="554304" cy="642720"/>
          </a:xfrm>
          <a:custGeom>
            <a:avLst/>
            <a:gdLst>
              <a:gd name="T0" fmla="*/ 85 w 123"/>
              <a:gd name="T1" fmla="*/ 53 h 143"/>
              <a:gd name="T2" fmla="*/ 62 w 123"/>
              <a:gd name="T3" fmla="*/ 58 h 143"/>
              <a:gd name="T4" fmla="*/ 59 w 123"/>
              <a:gd name="T5" fmla="*/ 59 h 143"/>
              <a:gd name="T6" fmla="*/ 56 w 123"/>
              <a:gd name="T7" fmla="*/ 50 h 143"/>
              <a:gd name="T8" fmla="*/ 52 w 123"/>
              <a:gd name="T9" fmla="*/ 20 h 143"/>
              <a:gd name="T10" fmla="*/ 42 w 123"/>
              <a:gd name="T11" fmla="*/ 21 h 143"/>
              <a:gd name="T12" fmla="*/ 54 w 123"/>
              <a:gd name="T13" fmla="*/ 59 h 143"/>
              <a:gd name="T14" fmla="*/ 45 w 123"/>
              <a:gd name="T15" fmla="*/ 52 h 143"/>
              <a:gd name="T16" fmla="*/ 12 w 123"/>
              <a:gd name="T17" fmla="*/ 112 h 143"/>
              <a:gd name="T18" fmla="*/ 49 w 123"/>
              <a:gd name="T19" fmla="*/ 142 h 143"/>
              <a:gd name="T20" fmla="*/ 60 w 123"/>
              <a:gd name="T21" fmla="*/ 139 h 143"/>
              <a:gd name="T22" fmla="*/ 71 w 123"/>
              <a:gd name="T23" fmla="*/ 142 h 143"/>
              <a:gd name="T24" fmla="*/ 107 w 123"/>
              <a:gd name="T25" fmla="*/ 118 h 143"/>
              <a:gd name="T26" fmla="*/ 85 w 123"/>
              <a:gd name="T27" fmla="*/ 53 h 143"/>
              <a:gd name="T28" fmla="*/ 99 w 123"/>
              <a:gd name="T29" fmla="*/ 0 h 143"/>
              <a:gd name="T30" fmla="*/ 73 w 123"/>
              <a:gd name="T31" fmla="*/ 12 h 143"/>
              <a:gd name="T32" fmla="*/ 61 w 123"/>
              <a:gd name="T33" fmla="*/ 38 h 143"/>
              <a:gd name="T34" fmla="*/ 88 w 123"/>
              <a:gd name="T35" fmla="*/ 26 h 143"/>
              <a:gd name="T36" fmla="*/ 99 w 12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43">
                <a:moveTo>
                  <a:pt x="85" y="53"/>
                </a:moveTo>
                <a:cubicBezTo>
                  <a:pt x="77" y="52"/>
                  <a:pt x="75" y="54"/>
                  <a:pt x="62" y="58"/>
                </a:cubicBezTo>
                <a:cubicBezTo>
                  <a:pt x="61" y="59"/>
                  <a:pt x="60" y="59"/>
                  <a:pt x="59" y="59"/>
                </a:cubicBezTo>
                <a:cubicBezTo>
                  <a:pt x="58" y="57"/>
                  <a:pt x="57" y="54"/>
                  <a:pt x="56" y="50"/>
                </a:cubicBezTo>
                <a:cubicBezTo>
                  <a:pt x="51" y="35"/>
                  <a:pt x="52" y="20"/>
                  <a:pt x="52" y="20"/>
                </a:cubicBezTo>
                <a:cubicBezTo>
                  <a:pt x="52" y="20"/>
                  <a:pt x="48" y="16"/>
                  <a:pt x="42" y="21"/>
                </a:cubicBezTo>
                <a:cubicBezTo>
                  <a:pt x="40" y="29"/>
                  <a:pt x="49" y="49"/>
                  <a:pt x="54" y="59"/>
                </a:cubicBezTo>
                <a:cubicBezTo>
                  <a:pt x="50" y="57"/>
                  <a:pt x="49" y="52"/>
                  <a:pt x="45" y="52"/>
                </a:cubicBezTo>
                <a:cubicBezTo>
                  <a:pt x="15" y="50"/>
                  <a:pt x="0" y="84"/>
                  <a:pt x="12" y="112"/>
                </a:cubicBezTo>
                <a:cubicBezTo>
                  <a:pt x="19" y="130"/>
                  <a:pt x="35" y="141"/>
                  <a:pt x="49" y="142"/>
                </a:cubicBezTo>
                <a:cubicBezTo>
                  <a:pt x="53" y="143"/>
                  <a:pt x="56" y="139"/>
                  <a:pt x="60" y="139"/>
                </a:cubicBezTo>
                <a:cubicBezTo>
                  <a:pt x="64" y="139"/>
                  <a:pt x="69" y="142"/>
                  <a:pt x="71" y="142"/>
                </a:cubicBezTo>
                <a:cubicBezTo>
                  <a:pt x="85" y="143"/>
                  <a:pt x="97" y="134"/>
                  <a:pt x="107" y="118"/>
                </a:cubicBezTo>
                <a:cubicBezTo>
                  <a:pt x="123" y="91"/>
                  <a:pt x="114" y="55"/>
                  <a:pt x="85" y="53"/>
                </a:cubicBezTo>
                <a:close/>
                <a:moveTo>
                  <a:pt x="99" y="0"/>
                </a:moveTo>
                <a:cubicBezTo>
                  <a:pt x="99" y="0"/>
                  <a:pt x="84" y="1"/>
                  <a:pt x="73" y="12"/>
                </a:cubicBezTo>
                <a:cubicBezTo>
                  <a:pt x="63" y="22"/>
                  <a:pt x="61" y="38"/>
                  <a:pt x="61" y="38"/>
                </a:cubicBezTo>
                <a:cubicBezTo>
                  <a:pt x="61" y="38"/>
                  <a:pt x="77" y="37"/>
                  <a:pt x="88" y="26"/>
                </a:cubicBezTo>
                <a:cubicBezTo>
                  <a:pt x="98" y="16"/>
                  <a:pt x="99" y="0"/>
                  <a:pt x="99" y="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1" name="Freeform 71"/>
          <p:cNvSpPr>
            <a:spLocks noEditPoints="1"/>
          </p:cNvSpPr>
          <p:nvPr/>
        </p:nvSpPr>
        <p:spPr bwMode="auto">
          <a:xfrm>
            <a:off x="3669454" y="2771682"/>
            <a:ext cx="724337" cy="666523"/>
          </a:xfrm>
          <a:custGeom>
            <a:avLst/>
            <a:gdLst>
              <a:gd name="T0" fmla="*/ 39 w 213"/>
              <a:gd name="T1" fmla="*/ 157 h 196"/>
              <a:gd name="T2" fmla="*/ 39 w 213"/>
              <a:gd name="T3" fmla="*/ 16 h 196"/>
              <a:gd name="T4" fmla="*/ 28 w 213"/>
              <a:gd name="T5" fmla="*/ 16 h 196"/>
              <a:gd name="T6" fmla="*/ 28 w 213"/>
              <a:gd name="T7" fmla="*/ 157 h 196"/>
              <a:gd name="T8" fmla="*/ 0 w 213"/>
              <a:gd name="T9" fmla="*/ 157 h 196"/>
              <a:gd name="T10" fmla="*/ 0 w 213"/>
              <a:gd name="T11" fmla="*/ 168 h 196"/>
              <a:gd name="T12" fmla="*/ 28 w 213"/>
              <a:gd name="T13" fmla="*/ 168 h 196"/>
              <a:gd name="T14" fmla="*/ 28 w 213"/>
              <a:gd name="T15" fmla="*/ 196 h 196"/>
              <a:gd name="T16" fmla="*/ 39 w 213"/>
              <a:gd name="T17" fmla="*/ 196 h 196"/>
              <a:gd name="T18" fmla="*/ 39 w 213"/>
              <a:gd name="T19" fmla="*/ 168 h 196"/>
              <a:gd name="T20" fmla="*/ 213 w 213"/>
              <a:gd name="T21" fmla="*/ 168 h 196"/>
              <a:gd name="T22" fmla="*/ 213 w 213"/>
              <a:gd name="T23" fmla="*/ 157 h 196"/>
              <a:gd name="T24" fmla="*/ 39 w 213"/>
              <a:gd name="T25" fmla="*/ 157 h 196"/>
              <a:gd name="T26" fmla="*/ 180 w 213"/>
              <a:gd name="T27" fmla="*/ 0 h 196"/>
              <a:gd name="T28" fmla="*/ 147 w 213"/>
              <a:gd name="T29" fmla="*/ 65 h 196"/>
              <a:gd name="T30" fmla="*/ 121 w 213"/>
              <a:gd name="T31" fmla="*/ 33 h 196"/>
              <a:gd name="T32" fmla="*/ 93 w 213"/>
              <a:gd name="T33" fmla="*/ 65 h 196"/>
              <a:gd name="T34" fmla="*/ 77 w 213"/>
              <a:gd name="T35" fmla="*/ 54 h 196"/>
              <a:gd name="T36" fmla="*/ 49 w 213"/>
              <a:gd name="T37" fmla="*/ 82 h 196"/>
              <a:gd name="T38" fmla="*/ 49 w 213"/>
              <a:gd name="T39" fmla="*/ 147 h 196"/>
              <a:gd name="T40" fmla="*/ 180 w 213"/>
              <a:gd name="T41" fmla="*/ 147 h 196"/>
              <a:gd name="T42" fmla="*/ 180 w 213"/>
              <a:gd name="T43"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96">
                <a:moveTo>
                  <a:pt x="39" y="157"/>
                </a:moveTo>
                <a:lnTo>
                  <a:pt x="39" y="16"/>
                </a:lnTo>
                <a:lnTo>
                  <a:pt x="28" y="16"/>
                </a:lnTo>
                <a:lnTo>
                  <a:pt x="28" y="157"/>
                </a:lnTo>
                <a:lnTo>
                  <a:pt x="0" y="157"/>
                </a:lnTo>
                <a:lnTo>
                  <a:pt x="0" y="168"/>
                </a:lnTo>
                <a:lnTo>
                  <a:pt x="28" y="168"/>
                </a:lnTo>
                <a:lnTo>
                  <a:pt x="28" y="196"/>
                </a:lnTo>
                <a:lnTo>
                  <a:pt x="39" y="196"/>
                </a:lnTo>
                <a:lnTo>
                  <a:pt x="39" y="168"/>
                </a:lnTo>
                <a:lnTo>
                  <a:pt x="213" y="168"/>
                </a:lnTo>
                <a:lnTo>
                  <a:pt x="213" y="157"/>
                </a:lnTo>
                <a:lnTo>
                  <a:pt x="39" y="157"/>
                </a:lnTo>
                <a:close/>
                <a:moveTo>
                  <a:pt x="180" y="0"/>
                </a:moveTo>
                <a:lnTo>
                  <a:pt x="147" y="65"/>
                </a:lnTo>
                <a:lnTo>
                  <a:pt x="121" y="33"/>
                </a:lnTo>
                <a:lnTo>
                  <a:pt x="93" y="65"/>
                </a:lnTo>
                <a:lnTo>
                  <a:pt x="77" y="54"/>
                </a:lnTo>
                <a:lnTo>
                  <a:pt x="49" y="82"/>
                </a:lnTo>
                <a:lnTo>
                  <a:pt x="49" y="147"/>
                </a:lnTo>
                <a:lnTo>
                  <a:pt x="180" y="147"/>
                </a:lnTo>
                <a:lnTo>
                  <a:pt x="180" y="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2" name="Freeform 72"/>
          <p:cNvSpPr>
            <a:spLocks noEditPoints="1"/>
          </p:cNvSpPr>
          <p:nvPr/>
        </p:nvSpPr>
        <p:spPr bwMode="auto">
          <a:xfrm>
            <a:off x="4686170" y="2777151"/>
            <a:ext cx="724337" cy="629116"/>
          </a:xfrm>
          <a:custGeom>
            <a:avLst/>
            <a:gdLst>
              <a:gd name="T0" fmla="*/ 180 w 213"/>
              <a:gd name="T1" fmla="*/ 0 h 185"/>
              <a:gd name="T2" fmla="*/ 158 w 213"/>
              <a:gd name="T3" fmla="*/ 0 h 185"/>
              <a:gd name="T4" fmla="*/ 158 w 213"/>
              <a:gd name="T5" fmla="*/ 136 h 185"/>
              <a:gd name="T6" fmla="*/ 180 w 213"/>
              <a:gd name="T7" fmla="*/ 136 h 185"/>
              <a:gd name="T8" fmla="*/ 180 w 213"/>
              <a:gd name="T9" fmla="*/ 0 h 185"/>
              <a:gd name="T10" fmla="*/ 153 w 213"/>
              <a:gd name="T11" fmla="*/ 54 h 185"/>
              <a:gd name="T12" fmla="*/ 131 w 213"/>
              <a:gd name="T13" fmla="*/ 54 h 185"/>
              <a:gd name="T14" fmla="*/ 131 w 213"/>
              <a:gd name="T15" fmla="*/ 136 h 185"/>
              <a:gd name="T16" fmla="*/ 153 w 213"/>
              <a:gd name="T17" fmla="*/ 136 h 185"/>
              <a:gd name="T18" fmla="*/ 153 w 213"/>
              <a:gd name="T19" fmla="*/ 54 h 185"/>
              <a:gd name="T20" fmla="*/ 98 w 213"/>
              <a:gd name="T21" fmla="*/ 87 h 185"/>
              <a:gd name="T22" fmla="*/ 76 w 213"/>
              <a:gd name="T23" fmla="*/ 87 h 185"/>
              <a:gd name="T24" fmla="*/ 76 w 213"/>
              <a:gd name="T25" fmla="*/ 136 h 185"/>
              <a:gd name="T26" fmla="*/ 98 w 213"/>
              <a:gd name="T27" fmla="*/ 136 h 185"/>
              <a:gd name="T28" fmla="*/ 98 w 213"/>
              <a:gd name="T29" fmla="*/ 87 h 185"/>
              <a:gd name="T30" fmla="*/ 125 w 213"/>
              <a:gd name="T31" fmla="*/ 33 h 185"/>
              <a:gd name="T32" fmla="*/ 103 w 213"/>
              <a:gd name="T33" fmla="*/ 33 h 185"/>
              <a:gd name="T34" fmla="*/ 103 w 213"/>
              <a:gd name="T35" fmla="*/ 136 h 185"/>
              <a:gd name="T36" fmla="*/ 125 w 213"/>
              <a:gd name="T37" fmla="*/ 136 h 185"/>
              <a:gd name="T38" fmla="*/ 125 w 213"/>
              <a:gd name="T39" fmla="*/ 33 h 185"/>
              <a:gd name="T40" fmla="*/ 71 w 213"/>
              <a:gd name="T41" fmla="*/ 71 h 185"/>
              <a:gd name="T42" fmla="*/ 49 w 213"/>
              <a:gd name="T43" fmla="*/ 71 h 185"/>
              <a:gd name="T44" fmla="*/ 49 w 213"/>
              <a:gd name="T45" fmla="*/ 136 h 185"/>
              <a:gd name="T46" fmla="*/ 71 w 213"/>
              <a:gd name="T47" fmla="*/ 136 h 185"/>
              <a:gd name="T48" fmla="*/ 71 w 213"/>
              <a:gd name="T49" fmla="*/ 71 h 185"/>
              <a:gd name="T50" fmla="*/ 38 w 213"/>
              <a:gd name="T51" fmla="*/ 146 h 185"/>
              <a:gd name="T52" fmla="*/ 38 w 213"/>
              <a:gd name="T53" fmla="*/ 5 h 185"/>
              <a:gd name="T54" fmla="*/ 27 w 213"/>
              <a:gd name="T55" fmla="*/ 5 h 185"/>
              <a:gd name="T56" fmla="*/ 27 w 213"/>
              <a:gd name="T57" fmla="*/ 146 h 185"/>
              <a:gd name="T58" fmla="*/ 0 w 213"/>
              <a:gd name="T59" fmla="*/ 146 h 185"/>
              <a:gd name="T60" fmla="*/ 0 w 213"/>
              <a:gd name="T61" fmla="*/ 157 h 185"/>
              <a:gd name="T62" fmla="*/ 27 w 213"/>
              <a:gd name="T63" fmla="*/ 157 h 185"/>
              <a:gd name="T64" fmla="*/ 27 w 213"/>
              <a:gd name="T65" fmla="*/ 185 h 185"/>
              <a:gd name="T66" fmla="*/ 38 w 213"/>
              <a:gd name="T67" fmla="*/ 185 h 185"/>
              <a:gd name="T68" fmla="*/ 38 w 213"/>
              <a:gd name="T69" fmla="*/ 157 h 185"/>
              <a:gd name="T70" fmla="*/ 213 w 213"/>
              <a:gd name="T71" fmla="*/ 157 h 185"/>
              <a:gd name="T72" fmla="*/ 213 w 213"/>
              <a:gd name="T73" fmla="*/ 146 h 185"/>
              <a:gd name="T74" fmla="*/ 38 w 213"/>
              <a:gd name="T75" fmla="*/ 1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185">
                <a:moveTo>
                  <a:pt x="180" y="0"/>
                </a:moveTo>
                <a:lnTo>
                  <a:pt x="158" y="0"/>
                </a:lnTo>
                <a:lnTo>
                  <a:pt x="158" y="136"/>
                </a:lnTo>
                <a:lnTo>
                  <a:pt x="180" y="136"/>
                </a:lnTo>
                <a:lnTo>
                  <a:pt x="180" y="0"/>
                </a:lnTo>
                <a:close/>
                <a:moveTo>
                  <a:pt x="153" y="54"/>
                </a:moveTo>
                <a:lnTo>
                  <a:pt x="131" y="54"/>
                </a:lnTo>
                <a:lnTo>
                  <a:pt x="131" y="136"/>
                </a:lnTo>
                <a:lnTo>
                  <a:pt x="153" y="136"/>
                </a:lnTo>
                <a:lnTo>
                  <a:pt x="153" y="54"/>
                </a:lnTo>
                <a:close/>
                <a:moveTo>
                  <a:pt x="98" y="87"/>
                </a:moveTo>
                <a:lnTo>
                  <a:pt x="76" y="87"/>
                </a:lnTo>
                <a:lnTo>
                  <a:pt x="76" y="136"/>
                </a:lnTo>
                <a:lnTo>
                  <a:pt x="98" y="136"/>
                </a:lnTo>
                <a:lnTo>
                  <a:pt x="98" y="87"/>
                </a:lnTo>
                <a:close/>
                <a:moveTo>
                  <a:pt x="125" y="33"/>
                </a:moveTo>
                <a:lnTo>
                  <a:pt x="103" y="33"/>
                </a:lnTo>
                <a:lnTo>
                  <a:pt x="103" y="136"/>
                </a:lnTo>
                <a:lnTo>
                  <a:pt x="125" y="136"/>
                </a:lnTo>
                <a:lnTo>
                  <a:pt x="125" y="33"/>
                </a:lnTo>
                <a:close/>
                <a:moveTo>
                  <a:pt x="71" y="71"/>
                </a:moveTo>
                <a:lnTo>
                  <a:pt x="49" y="71"/>
                </a:lnTo>
                <a:lnTo>
                  <a:pt x="49" y="136"/>
                </a:lnTo>
                <a:lnTo>
                  <a:pt x="71" y="136"/>
                </a:lnTo>
                <a:lnTo>
                  <a:pt x="71" y="71"/>
                </a:lnTo>
                <a:close/>
                <a:moveTo>
                  <a:pt x="38" y="146"/>
                </a:moveTo>
                <a:lnTo>
                  <a:pt x="38" y="5"/>
                </a:lnTo>
                <a:lnTo>
                  <a:pt x="27" y="5"/>
                </a:lnTo>
                <a:lnTo>
                  <a:pt x="27" y="146"/>
                </a:lnTo>
                <a:lnTo>
                  <a:pt x="0" y="146"/>
                </a:lnTo>
                <a:lnTo>
                  <a:pt x="0" y="157"/>
                </a:lnTo>
                <a:lnTo>
                  <a:pt x="27" y="157"/>
                </a:lnTo>
                <a:lnTo>
                  <a:pt x="27" y="185"/>
                </a:lnTo>
                <a:lnTo>
                  <a:pt x="38" y="185"/>
                </a:lnTo>
                <a:lnTo>
                  <a:pt x="38" y="157"/>
                </a:lnTo>
                <a:lnTo>
                  <a:pt x="213" y="157"/>
                </a:lnTo>
                <a:lnTo>
                  <a:pt x="213" y="146"/>
                </a:lnTo>
                <a:lnTo>
                  <a:pt x="38" y="14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3" name="Freeform 73"/>
          <p:cNvSpPr>
            <a:spLocks noEditPoints="1"/>
          </p:cNvSpPr>
          <p:nvPr/>
        </p:nvSpPr>
        <p:spPr bwMode="auto">
          <a:xfrm>
            <a:off x="5702887" y="2769196"/>
            <a:ext cx="724337" cy="683530"/>
          </a:xfrm>
          <a:custGeom>
            <a:avLst/>
            <a:gdLst>
              <a:gd name="T0" fmla="*/ 136 w 161"/>
              <a:gd name="T1" fmla="*/ 115 h 152"/>
              <a:gd name="T2" fmla="*/ 132 w 161"/>
              <a:gd name="T3" fmla="*/ 107 h 152"/>
              <a:gd name="T4" fmla="*/ 136 w 161"/>
              <a:gd name="T5" fmla="*/ 90 h 152"/>
              <a:gd name="T6" fmla="*/ 132 w 161"/>
              <a:gd name="T7" fmla="*/ 99 h 152"/>
              <a:gd name="T8" fmla="*/ 136 w 161"/>
              <a:gd name="T9" fmla="*/ 90 h 152"/>
              <a:gd name="T10" fmla="*/ 99 w 161"/>
              <a:gd name="T11" fmla="*/ 115 h 152"/>
              <a:gd name="T12" fmla="*/ 95 w 161"/>
              <a:gd name="T13" fmla="*/ 107 h 152"/>
              <a:gd name="T14" fmla="*/ 136 w 161"/>
              <a:gd name="T15" fmla="*/ 74 h 152"/>
              <a:gd name="T16" fmla="*/ 132 w 161"/>
              <a:gd name="T17" fmla="*/ 82 h 152"/>
              <a:gd name="T18" fmla="*/ 136 w 161"/>
              <a:gd name="T19" fmla="*/ 74 h 152"/>
              <a:gd name="T20" fmla="*/ 95 w 161"/>
              <a:gd name="T21" fmla="*/ 82 h 152"/>
              <a:gd name="T22" fmla="*/ 99 w 161"/>
              <a:gd name="T23" fmla="*/ 78 h 152"/>
              <a:gd name="T24" fmla="*/ 97 w 161"/>
              <a:gd name="T25" fmla="*/ 66 h 152"/>
              <a:gd name="T26" fmla="*/ 95 w 161"/>
              <a:gd name="T27" fmla="*/ 78 h 152"/>
              <a:gd name="T28" fmla="*/ 132 w 161"/>
              <a:gd name="T29" fmla="*/ 41 h 152"/>
              <a:gd name="T30" fmla="*/ 136 w 161"/>
              <a:gd name="T31" fmla="*/ 49 h 152"/>
              <a:gd name="T32" fmla="*/ 136 w 161"/>
              <a:gd name="T33" fmla="*/ 57 h 152"/>
              <a:gd name="T34" fmla="*/ 132 w 161"/>
              <a:gd name="T35" fmla="*/ 66 h 152"/>
              <a:gd name="T36" fmla="*/ 136 w 161"/>
              <a:gd name="T37" fmla="*/ 57 h 152"/>
              <a:gd name="T38" fmla="*/ 153 w 161"/>
              <a:gd name="T39" fmla="*/ 18 h 152"/>
              <a:gd name="T40" fmla="*/ 116 w 161"/>
              <a:gd name="T41" fmla="*/ 18 h 152"/>
              <a:gd name="T42" fmla="*/ 99 w 161"/>
              <a:gd name="T43" fmla="*/ 90 h 152"/>
              <a:gd name="T44" fmla="*/ 95 w 161"/>
              <a:gd name="T45" fmla="*/ 99 h 152"/>
              <a:gd name="T46" fmla="*/ 99 w 161"/>
              <a:gd name="T47" fmla="*/ 90 h 152"/>
              <a:gd name="T48" fmla="*/ 58 w 161"/>
              <a:gd name="T49" fmla="*/ 90 h 152"/>
              <a:gd name="T50" fmla="*/ 62 w 161"/>
              <a:gd name="T51" fmla="*/ 99 h 152"/>
              <a:gd name="T52" fmla="*/ 58 w 161"/>
              <a:gd name="T53" fmla="*/ 115 h 152"/>
              <a:gd name="T54" fmla="*/ 62 w 161"/>
              <a:gd name="T55" fmla="*/ 107 h 152"/>
              <a:gd name="T56" fmla="*/ 58 w 161"/>
              <a:gd name="T57" fmla="*/ 115 h 152"/>
              <a:gd name="T58" fmla="*/ 29 w 161"/>
              <a:gd name="T59" fmla="*/ 16 h 152"/>
              <a:gd name="T60" fmla="*/ 21 w 161"/>
              <a:gd name="T61" fmla="*/ 123 h 152"/>
              <a:gd name="T62" fmla="*/ 0 w 161"/>
              <a:gd name="T63" fmla="*/ 131 h 152"/>
              <a:gd name="T64" fmla="*/ 21 w 161"/>
              <a:gd name="T65" fmla="*/ 152 h 152"/>
              <a:gd name="T66" fmla="*/ 29 w 161"/>
              <a:gd name="T67" fmla="*/ 131 h 152"/>
              <a:gd name="T68" fmla="*/ 161 w 161"/>
              <a:gd name="T69" fmla="*/ 123 h 152"/>
              <a:gd name="T70" fmla="*/ 62 w 161"/>
              <a:gd name="T71" fmla="*/ 74 h 152"/>
              <a:gd name="T72" fmla="*/ 58 w 161"/>
              <a:gd name="T73" fmla="*/ 82 h 152"/>
              <a:gd name="T74" fmla="*/ 62 w 161"/>
              <a:gd name="T75" fmla="*/ 74 h 152"/>
              <a:gd name="T76" fmla="*/ 58 w 161"/>
              <a:gd name="T77" fmla="*/ 66 h 152"/>
              <a:gd name="T78" fmla="*/ 62 w 161"/>
              <a:gd name="T79" fmla="*/ 65 h 152"/>
              <a:gd name="T80" fmla="*/ 60 w 161"/>
              <a:gd name="T81" fmla="*/ 37 h 152"/>
              <a:gd name="T82" fmla="*/ 58 w 161"/>
              <a:gd name="T83" fmla="*/ 6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1" h="152">
                <a:moveTo>
                  <a:pt x="132" y="115"/>
                </a:moveTo>
                <a:cubicBezTo>
                  <a:pt x="136" y="115"/>
                  <a:pt x="136" y="115"/>
                  <a:pt x="136" y="115"/>
                </a:cubicBezTo>
                <a:cubicBezTo>
                  <a:pt x="136" y="107"/>
                  <a:pt x="136" y="107"/>
                  <a:pt x="136" y="107"/>
                </a:cubicBezTo>
                <a:cubicBezTo>
                  <a:pt x="132" y="107"/>
                  <a:pt x="132" y="107"/>
                  <a:pt x="132" y="107"/>
                </a:cubicBezTo>
                <a:lnTo>
                  <a:pt x="132" y="115"/>
                </a:lnTo>
                <a:close/>
                <a:moveTo>
                  <a:pt x="136" y="90"/>
                </a:moveTo>
                <a:cubicBezTo>
                  <a:pt x="132" y="90"/>
                  <a:pt x="132" y="90"/>
                  <a:pt x="132" y="90"/>
                </a:cubicBezTo>
                <a:cubicBezTo>
                  <a:pt x="132" y="99"/>
                  <a:pt x="132" y="99"/>
                  <a:pt x="132" y="99"/>
                </a:cubicBezTo>
                <a:cubicBezTo>
                  <a:pt x="136" y="99"/>
                  <a:pt x="136" y="99"/>
                  <a:pt x="136" y="99"/>
                </a:cubicBezTo>
                <a:lnTo>
                  <a:pt x="136" y="90"/>
                </a:lnTo>
                <a:close/>
                <a:moveTo>
                  <a:pt x="95" y="115"/>
                </a:moveTo>
                <a:cubicBezTo>
                  <a:pt x="99" y="115"/>
                  <a:pt x="99" y="115"/>
                  <a:pt x="99" y="115"/>
                </a:cubicBezTo>
                <a:cubicBezTo>
                  <a:pt x="99" y="107"/>
                  <a:pt x="99" y="107"/>
                  <a:pt x="99" y="107"/>
                </a:cubicBezTo>
                <a:cubicBezTo>
                  <a:pt x="95" y="107"/>
                  <a:pt x="95" y="107"/>
                  <a:pt x="95" y="107"/>
                </a:cubicBezTo>
                <a:lnTo>
                  <a:pt x="95" y="115"/>
                </a:lnTo>
                <a:close/>
                <a:moveTo>
                  <a:pt x="136" y="74"/>
                </a:moveTo>
                <a:cubicBezTo>
                  <a:pt x="132" y="74"/>
                  <a:pt x="132" y="74"/>
                  <a:pt x="132" y="74"/>
                </a:cubicBezTo>
                <a:cubicBezTo>
                  <a:pt x="132" y="82"/>
                  <a:pt x="132" y="82"/>
                  <a:pt x="132" y="82"/>
                </a:cubicBezTo>
                <a:cubicBezTo>
                  <a:pt x="136" y="82"/>
                  <a:pt x="136" y="82"/>
                  <a:pt x="136" y="82"/>
                </a:cubicBezTo>
                <a:lnTo>
                  <a:pt x="136" y="74"/>
                </a:lnTo>
                <a:close/>
                <a:moveTo>
                  <a:pt x="95" y="78"/>
                </a:moveTo>
                <a:cubicBezTo>
                  <a:pt x="95" y="82"/>
                  <a:pt x="95" y="82"/>
                  <a:pt x="95" y="82"/>
                </a:cubicBezTo>
                <a:cubicBezTo>
                  <a:pt x="99" y="82"/>
                  <a:pt x="99" y="82"/>
                  <a:pt x="99" y="82"/>
                </a:cubicBezTo>
                <a:cubicBezTo>
                  <a:pt x="99" y="78"/>
                  <a:pt x="99" y="78"/>
                  <a:pt x="99" y="78"/>
                </a:cubicBezTo>
                <a:cubicBezTo>
                  <a:pt x="102" y="77"/>
                  <a:pt x="103" y="74"/>
                  <a:pt x="103" y="72"/>
                </a:cubicBezTo>
                <a:cubicBezTo>
                  <a:pt x="103" y="68"/>
                  <a:pt x="101" y="66"/>
                  <a:pt x="97" y="66"/>
                </a:cubicBezTo>
                <a:cubicBezTo>
                  <a:pt x="94" y="66"/>
                  <a:pt x="91" y="68"/>
                  <a:pt x="91" y="72"/>
                </a:cubicBezTo>
                <a:cubicBezTo>
                  <a:pt x="91" y="74"/>
                  <a:pt x="93" y="77"/>
                  <a:pt x="95" y="78"/>
                </a:cubicBezTo>
                <a:close/>
                <a:moveTo>
                  <a:pt x="136" y="41"/>
                </a:moveTo>
                <a:cubicBezTo>
                  <a:pt x="132" y="41"/>
                  <a:pt x="132" y="41"/>
                  <a:pt x="132" y="41"/>
                </a:cubicBezTo>
                <a:cubicBezTo>
                  <a:pt x="132" y="49"/>
                  <a:pt x="132" y="49"/>
                  <a:pt x="132" y="49"/>
                </a:cubicBezTo>
                <a:cubicBezTo>
                  <a:pt x="136" y="49"/>
                  <a:pt x="136" y="49"/>
                  <a:pt x="136" y="49"/>
                </a:cubicBezTo>
                <a:lnTo>
                  <a:pt x="136" y="41"/>
                </a:lnTo>
                <a:close/>
                <a:moveTo>
                  <a:pt x="136" y="57"/>
                </a:moveTo>
                <a:cubicBezTo>
                  <a:pt x="132" y="57"/>
                  <a:pt x="132" y="57"/>
                  <a:pt x="132" y="57"/>
                </a:cubicBezTo>
                <a:cubicBezTo>
                  <a:pt x="132" y="66"/>
                  <a:pt x="132" y="66"/>
                  <a:pt x="132" y="66"/>
                </a:cubicBezTo>
                <a:cubicBezTo>
                  <a:pt x="136" y="66"/>
                  <a:pt x="136" y="66"/>
                  <a:pt x="136" y="66"/>
                </a:cubicBezTo>
                <a:lnTo>
                  <a:pt x="136" y="57"/>
                </a:lnTo>
                <a:close/>
                <a:moveTo>
                  <a:pt x="134" y="37"/>
                </a:moveTo>
                <a:cubicBezTo>
                  <a:pt x="144" y="37"/>
                  <a:pt x="153" y="29"/>
                  <a:pt x="153" y="18"/>
                </a:cubicBezTo>
                <a:cubicBezTo>
                  <a:pt x="153" y="8"/>
                  <a:pt x="144" y="0"/>
                  <a:pt x="134" y="0"/>
                </a:cubicBezTo>
                <a:cubicBezTo>
                  <a:pt x="124" y="0"/>
                  <a:pt x="116" y="8"/>
                  <a:pt x="116" y="18"/>
                </a:cubicBezTo>
                <a:cubicBezTo>
                  <a:pt x="116" y="29"/>
                  <a:pt x="124" y="37"/>
                  <a:pt x="134" y="37"/>
                </a:cubicBezTo>
                <a:close/>
                <a:moveTo>
                  <a:pt x="99" y="90"/>
                </a:moveTo>
                <a:cubicBezTo>
                  <a:pt x="95" y="90"/>
                  <a:pt x="95" y="90"/>
                  <a:pt x="95" y="90"/>
                </a:cubicBezTo>
                <a:cubicBezTo>
                  <a:pt x="95" y="99"/>
                  <a:pt x="95" y="99"/>
                  <a:pt x="95" y="99"/>
                </a:cubicBezTo>
                <a:cubicBezTo>
                  <a:pt x="99" y="99"/>
                  <a:pt x="99" y="99"/>
                  <a:pt x="99" y="99"/>
                </a:cubicBezTo>
                <a:lnTo>
                  <a:pt x="99" y="90"/>
                </a:lnTo>
                <a:close/>
                <a:moveTo>
                  <a:pt x="62" y="90"/>
                </a:moveTo>
                <a:cubicBezTo>
                  <a:pt x="58" y="90"/>
                  <a:pt x="58" y="90"/>
                  <a:pt x="58" y="90"/>
                </a:cubicBezTo>
                <a:cubicBezTo>
                  <a:pt x="58" y="99"/>
                  <a:pt x="58" y="99"/>
                  <a:pt x="58" y="99"/>
                </a:cubicBezTo>
                <a:cubicBezTo>
                  <a:pt x="62" y="99"/>
                  <a:pt x="62" y="99"/>
                  <a:pt x="62" y="99"/>
                </a:cubicBezTo>
                <a:lnTo>
                  <a:pt x="62" y="90"/>
                </a:lnTo>
                <a:close/>
                <a:moveTo>
                  <a:pt x="58" y="115"/>
                </a:moveTo>
                <a:cubicBezTo>
                  <a:pt x="62" y="115"/>
                  <a:pt x="62" y="115"/>
                  <a:pt x="62" y="115"/>
                </a:cubicBezTo>
                <a:cubicBezTo>
                  <a:pt x="62" y="107"/>
                  <a:pt x="62" y="107"/>
                  <a:pt x="62" y="107"/>
                </a:cubicBezTo>
                <a:cubicBezTo>
                  <a:pt x="58" y="107"/>
                  <a:pt x="58" y="107"/>
                  <a:pt x="58" y="107"/>
                </a:cubicBezTo>
                <a:lnTo>
                  <a:pt x="58" y="115"/>
                </a:lnTo>
                <a:close/>
                <a:moveTo>
                  <a:pt x="29" y="123"/>
                </a:moveTo>
                <a:cubicBezTo>
                  <a:pt x="29" y="16"/>
                  <a:pt x="29" y="16"/>
                  <a:pt x="29" y="16"/>
                </a:cubicBezTo>
                <a:cubicBezTo>
                  <a:pt x="21" y="16"/>
                  <a:pt x="21" y="16"/>
                  <a:pt x="21" y="16"/>
                </a:cubicBezTo>
                <a:cubicBezTo>
                  <a:pt x="21" y="123"/>
                  <a:pt x="21" y="123"/>
                  <a:pt x="21" y="123"/>
                </a:cubicBezTo>
                <a:cubicBezTo>
                  <a:pt x="0" y="123"/>
                  <a:pt x="0" y="123"/>
                  <a:pt x="0" y="123"/>
                </a:cubicBezTo>
                <a:cubicBezTo>
                  <a:pt x="0" y="131"/>
                  <a:pt x="0" y="131"/>
                  <a:pt x="0" y="131"/>
                </a:cubicBezTo>
                <a:cubicBezTo>
                  <a:pt x="21" y="131"/>
                  <a:pt x="21" y="131"/>
                  <a:pt x="21" y="131"/>
                </a:cubicBezTo>
                <a:cubicBezTo>
                  <a:pt x="21" y="152"/>
                  <a:pt x="21" y="152"/>
                  <a:pt x="21" y="152"/>
                </a:cubicBezTo>
                <a:cubicBezTo>
                  <a:pt x="29" y="152"/>
                  <a:pt x="29" y="152"/>
                  <a:pt x="29" y="152"/>
                </a:cubicBezTo>
                <a:cubicBezTo>
                  <a:pt x="29" y="131"/>
                  <a:pt x="29" y="131"/>
                  <a:pt x="29" y="131"/>
                </a:cubicBezTo>
                <a:cubicBezTo>
                  <a:pt x="161" y="131"/>
                  <a:pt x="161" y="131"/>
                  <a:pt x="161" y="131"/>
                </a:cubicBezTo>
                <a:cubicBezTo>
                  <a:pt x="161" y="123"/>
                  <a:pt x="161" y="123"/>
                  <a:pt x="161" y="123"/>
                </a:cubicBezTo>
                <a:lnTo>
                  <a:pt x="29" y="123"/>
                </a:lnTo>
                <a:close/>
                <a:moveTo>
                  <a:pt x="62" y="74"/>
                </a:moveTo>
                <a:cubicBezTo>
                  <a:pt x="58" y="74"/>
                  <a:pt x="58" y="74"/>
                  <a:pt x="58" y="74"/>
                </a:cubicBezTo>
                <a:cubicBezTo>
                  <a:pt x="58" y="82"/>
                  <a:pt x="58" y="82"/>
                  <a:pt x="58" y="82"/>
                </a:cubicBezTo>
                <a:cubicBezTo>
                  <a:pt x="62" y="82"/>
                  <a:pt x="62" y="82"/>
                  <a:pt x="62" y="82"/>
                </a:cubicBezTo>
                <a:lnTo>
                  <a:pt x="62" y="74"/>
                </a:lnTo>
                <a:close/>
                <a:moveTo>
                  <a:pt x="58" y="65"/>
                </a:moveTo>
                <a:cubicBezTo>
                  <a:pt x="58" y="66"/>
                  <a:pt x="58" y="66"/>
                  <a:pt x="58" y="66"/>
                </a:cubicBezTo>
                <a:cubicBezTo>
                  <a:pt x="62" y="66"/>
                  <a:pt x="62" y="66"/>
                  <a:pt x="62" y="66"/>
                </a:cubicBezTo>
                <a:cubicBezTo>
                  <a:pt x="62" y="65"/>
                  <a:pt x="62" y="65"/>
                  <a:pt x="62" y="65"/>
                </a:cubicBezTo>
                <a:cubicBezTo>
                  <a:pt x="69" y="64"/>
                  <a:pt x="75" y="58"/>
                  <a:pt x="75" y="51"/>
                </a:cubicBezTo>
                <a:cubicBezTo>
                  <a:pt x="75" y="43"/>
                  <a:pt x="68" y="37"/>
                  <a:pt x="60" y="37"/>
                </a:cubicBezTo>
                <a:cubicBezTo>
                  <a:pt x="52" y="37"/>
                  <a:pt x="46" y="43"/>
                  <a:pt x="46" y="51"/>
                </a:cubicBezTo>
                <a:cubicBezTo>
                  <a:pt x="46" y="58"/>
                  <a:pt x="51" y="64"/>
                  <a:pt x="58" y="65"/>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4" name="Freeform 74"/>
          <p:cNvSpPr>
            <a:spLocks noEditPoints="1"/>
          </p:cNvSpPr>
          <p:nvPr/>
        </p:nvSpPr>
        <p:spPr bwMode="auto">
          <a:xfrm>
            <a:off x="6715628" y="2771682"/>
            <a:ext cx="751541" cy="666523"/>
          </a:xfrm>
          <a:custGeom>
            <a:avLst/>
            <a:gdLst>
              <a:gd name="T0" fmla="*/ 127 w 167"/>
              <a:gd name="T1" fmla="*/ 22 h 148"/>
              <a:gd name="T2" fmla="*/ 74 w 167"/>
              <a:gd name="T3" fmla="*/ 0 h 148"/>
              <a:gd name="T4" fmla="*/ 0 w 167"/>
              <a:gd name="T5" fmla="*/ 74 h 148"/>
              <a:gd name="T6" fmla="*/ 74 w 167"/>
              <a:gd name="T7" fmla="*/ 148 h 148"/>
              <a:gd name="T8" fmla="*/ 143 w 167"/>
              <a:gd name="T9" fmla="*/ 99 h 148"/>
              <a:gd name="T10" fmla="*/ 70 w 167"/>
              <a:gd name="T11" fmla="*/ 79 h 148"/>
              <a:gd name="T12" fmla="*/ 127 w 167"/>
              <a:gd name="T13" fmla="*/ 22 h 148"/>
              <a:gd name="T14" fmla="*/ 147 w 167"/>
              <a:gd name="T15" fmla="*/ 19 h 148"/>
              <a:gd name="T16" fmla="*/ 93 w 167"/>
              <a:gd name="T17" fmla="*/ 73 h 148"/>
              <a:gd name="T18" fmla="*/ 164 w 167"/>
              <a:gd name="T19" fmla="*/ 92 h 148"/>
              <a:gd name="T20" fmla="*/ 167 w 167"/>
              <a:gd name="T21" fmla="*/ 69 h 148"/>
              <a:gd name="T22" fmla="*/ 147 w 167"/>
              <a:gd name="T23"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48">
                <a:moveTo>
                  <a:pt x="127" y="22"/>
                </a:moveTo>
                <a:cubicBezTo>
                  <a:pt x="113" y="8"/>
                  <a:pt x="95" y="0"/>
                  <a:pt x="74" y="0"/>
                </a:cubicBezTo>
                <a:cubicBezTo>
                  <a:pt x="33" y="0"/>
                  <a:pt x="0" y="33"/>
                  <a:pt x="0" y="74"/>
                </a:cubicBezTo>
                <a:cubicBezTo>
                  <a:pt x="0" y="115"/>
                  <a:pt x="33" y="148"/>
                  <a:pt x="74" y="148"/>
                </a:cubicBezTo>
                <a:cubicBezTo>
                  <a:pt x="106" y="148"/>
                  <a:pt x="133" y="127"/>
                  <a:pt x="143" y="99"/>
                </a:cubicBezTo>
                <a:cubicBezTo>
                  <a:pt x="70" y="79"/>
                  <a:pt x="70" y="79"/>
                  <a:pt x="70" y="79"/>
                </a:cubicBezTo>
                <a:lnTo>
                  <a:pt x="127" y="22"/>
                </a:lnTo>
                <a:close/>
                <a:moveTo>
                  <a:pt x="147" y="19"/>
                </a:moveTo>
                <a:cubicBezTo>
                  <a:pt x="93" y="73"/>
                  <a:pt x="93" y="73"/>
                  <a:pt x="93" y="73"/>
                </a:cubicBezTo>
                <a:cubicBezTo>
                  <a:pt x="164" y="92"/>
                  <a:pt x="164" y="92"/>
                  <a:pt x="164" y="92"/>
                </a:cubicBezTo>
                <a:cubicBezTo>
                  <a:pt x="166" y="85"/>
                  <a:pt x="167" y="77"/>
                  <a:pt x="167" y="69"/>
                </a:cubicBezTo>
                <a:cubicBezTo>
                  <a:pt x="167" y="50"/>
                  <a:pt x="160" y="32"/>
                  <a:pt x="147" y="1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5" name="Freeform 75"/>
          <p:cNvSpPr>
            <a:spLocks noEditPoints="1"/>
          </p:cNvSpPr>
          <p:nvPr/>
        </p:nvSpPr>
        <p:spPr bwMode="auto">
          <a:xfrm>
            <a:off x="7760679" y="2768701"/>
            <a:ext cx="557704" cy="686926"/>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6" name="Freeform 76"/>
          <p:cNvSpPr>
            <a:spLocks noEditPoints="1"/>
          </p:cNvSpPr>
          <p:nvPr/>
        </p:nvSpPr>
        <p:spPr bwMode="auto">
          <a:xfrm>
            <a:off x="8777893" y="2787590"/>
            <a:ext cx="554304" cy="557703"/>
          </a:xfrm>
          <a:custGeom>
            <a:avLst/>
            <a:gdLst>
              <a:gd name="T0" fmla="*/ 29 w 163"/>
              <a:gd name="T1" fmla="*/ 88 h 164"/>
              <a:gd name="T2" fmla="*/ 78 w 163"/>
              <a:gd name="T3" fmla="*/ 67 h 164"/>
              <a:gd name="T4" fmla="*/ 77 w 163"/>
              <a:gd name="T5" fmla="*/ 60 h 164"/>
              <a:gd name="T6" fmla="*/ 91 w 163"/>
              <a:gd name="T7" fmla="*/ 86 h 164"/>
              <a:gd name="T8" fmla="*/ 73 w 163"/>
              <a:gd name="T9" fmla="*/ 63 h 164"/>
              <a:gd name="T10" fmla="*/ 23 w 163"/>
              <a:gd name="T11" fmla="*/ 86 h 164"/>
              <a:gd name="T12" fmla="*/ 72 w 163"/>
              <a:gd name="T13" fmla="*/ 47 h 164"/>
              <a:gd name="T14" fmla="*/ 0 w 163"/>
              <a:gd name="T15" fmla="*/ 150 h 164"/>
              <a:gd name="T16" fmla="*/ 109 w 163"/>
              <a:gd name="T17" fmla="*/ 27 h 164"/>
              <a:gd name="T18" fmla="*/ 19 w 163"/>
              <a:gd name="T19" fmla="*/ 96 h 164"/>
              <a:gd name="T20" fmla="*/ 28 w 163"/>
              <a:gd name="T21" fmla="*/ 115 h 164"/>
              <a:gd name="T22" fmla="*/ 49 w 163"/>
              <a:gd name="T23" fmla="*/ 117 h 164"/>
              <a:gd name="T24" fmla="*/ 33 w 163"/>
              <a:gd name="T25" fmla="*/ 33 h 164"/>
              <a:gd name="T26" fmla="*/ 49 w 163"/>
              <a:gd name="T27" fmla="*/ 49 h 164"/>
              <a:gd name="T28" fmla="*/ 40 w 163"/>
              <a:gd name="T29" fmla="*/ 96 h 164"/>
              <a:gd name="T30" fmla="*/ 23 w 163"/>
              <a:gd name="T31" fmla="*/ 96 h 164"/>
              <a:gd name="T32" fmla="*/ 16 w 163"/>
              <a:gd name="T33" fmla="*/ 91 h 164"/>
              <a:gd name="T34" fmla="*/ 23 w 163"/>
              <a:gd name="T35" fmla="*/ 84 h 164"/>
              <a:gd name="T36" fmla="*/ 31 w 163"/>
              <a:gd name="T37" fmla="*/ 71 h 164"/>
              <a:gd name="T38" fmla="*/ 25 w 163"/>
              <a:gd name="T39" fmla="*/ 51 h 164"/>
              <a:gd name="T40" fmla="*/ 16 w 163"/>
              <a:gd name="T41" fmla="*/ 58 h 164"/>
              <a:gd name="T42" fmla="*/ 24 w 163"/>
              <a:gd name="T43" fmla="*/ 45 h 164"/>
              <a:gd name="T44" fmla="*/ 24 w 163"/>
              <a:gd name="T45" fmla="*/ 34 h 164"/>
              <a:gd name="T46" fmla="*/ 49 w 163"/>
              <a:gd name="T47" fmla="*/ 11 h 164"/>
              <a:gd name="T48" fmla="*/ 103 w 163"/>
              <a:gd name="T49" fmla="*/ 84 h 164"/>
              <a:gd name="T50" fmla="*/ 86 w 163"/>
              <a:gd name="T51" fmla="*/ 60 h 164"/>
              <a:gd name="T52" fmla="*/ 95 w 163"/>
              <a:gd name="T53" fmla="*/ 66 h 164"/>
              <a:gd name="T54" fmla="*/ 98 w 163"/>
              <a:gd name="T55" fmla="*/ 67 h 164"/>
              <a:gd name="T56" fmla="*/ 90 w 163"/>
              <a:gd name="T57" fmla="*/ 68 h 164"/>
              <a:gd name="T58" fmla="*/ 82 w 163"/>
              <a:gd name="T59" fmla="*/ 70 h 164"/>
              <a:gd name="T60" fmla="*/ 77 w 163"/>
              <a:gd name="T61" fmla="*/ 82 h 164"/>
              <a:gd name="T62" fmla="*/ 93 w 163"/>
              <a:gd name="T63" fmla="*/ 87 h 164"/>
              <a:gd name="T64" fmla="*/ 97 w 163"/>
              <a:gd name="T65" fmla="*/ 88 h 164"/>
              <a:gd name="T66" fmla="*/ 98 w 163"/>
              <a:gd name="T67" fmla="*/ 92 h 164"/>
              <a:gd name="T68" fmla="*/ 88 w 163"/>
              <a:gd name="T69" fmla="*/ 83 h 164"/>
              <a:gd name="T70" fmla="*/ 85 w 163"/>
              <a:gd name="T71" fmla="*/ 107 h 164"/>
              <a:gd name="T72" fmla="*/ 90 w 163"/>
              <a:gd name="T73" fmla="*/ 124 h 164"/>
              <a:gd name="T74" fmla="*/ 60 w 163"/>
              <a:gd name="T75" fmla="*/ 128 h 164"/>
              <a:gd name="T76" fmla="*/ 73 w 163"/>
              <a:gd name="T77" fmla="*/ 27 h 164"/>
              <a:gd name="T78" fmla="*/ 103 w 163"/>
              <a:gd name="T79" fmla="*/ 56 h 164"/>
              <a:gd name="T80" fmla="*/ 114 w 163"/>
              <a:gd name="T81" fmla="*/ 150 h 164"/>
              <a:gd name="T82" fmla="*/ 114 w 163"/>
              <a:gd name="T83" fmla="*/ 137 h 164"/>
              <a:gd name="T84" fmla="*/ 114 w 163"/>
              <a:gd name="T85" fmla="*/ 115 h 164"/>
              <a:gd name="T86" fmla="*/ 119 w 163"/>
              <a:gd name="T87" fmla="*/ 107 h 164"/>
              <a:gd name="T88" fmla="*/ 136 w 163"/>
              <a:gd name="T89" fmla="*/ 109 h 164"/>
              <a:gd name="T90" fmla="*/ 148 w 163"/>
              <a:gd name="T91" fmla="*/ 94 h 164"/>
              <a:gd name="T92" fmla="*/ 119 w 163"/>
              <a:gd name="T93" fmla="*/ 96 h 164"/>
              <a:gd name="T94" fmla="*/ 122 w 163"/>
              <a:gd name="T95" fmla="*/ 95 h 164"/>
              <a:gd name="T96" fmla="*/ 126 w 163"/>
              <a:gd name="T97" fmla="*/ 87 h 164"/>
              <a:gd name="T98" fmla="*/ 129 w 163"/>
              <a:gd name="T99" fmla="*/ 58 h 164"/>
              <a:gd name="T100" fmla="*/ 131 w 163"/>
              <a:gd name="T101" fmla="*/ 46 h 164"/>
              <a:gd name="T102" fmla="*/ 114 w 163"/>
              <a:gd name="T103" fmla="*/ 6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 h="164">
                <a:moveTo>
                  <a:pt x="27" y="82"/>
                </a:moveTo>
                <a:lnTo>
                  <a:pt x="27" y="84"/>
                </a:lnTo>
                <a:lnTo>
                  <a:pt x="29" y="84"/>
                </a:lnTo>
                <a:lnTo>
                  <a:pt x="27" y="82"/>
                </a:lnTo>
                <a:close/>
                <a:moveTo>
                  <a:pt x="29" y="88"/>
                </a:moveTo>
                <a:lnTo>
                  <a:pt x="37" y="90"/>
                </a:lnTo>
                <a:lnTo>
                  <a:pt x="39" y="88"/>
                </a:lnTo>
                <a:lnTo>
                  <a:pt x="31" y="87"/>
                </a:lnTo>
                <a:lnTo>
                  <a:pt x="29" y="88"/>
                </a:lnTo>
                <a:close/>
                <a:moveTo>
                  <a:pt x="78" y="67"/>
                </a:moveTo>
                <a:lnTo>
                  <a:pt x="82" y="70"/>
                </a:lnTo>
                <a:lnTo>
                  <a:pt x="82" y="67"/>
                </a:lnTo>
                <a:lnTo>
                  <a:pt x="80" y="63"/>
                </a:lnTo>
                <a:lnTo>
                  <a:pt x="78" y="59"/>
                </a:lnTo>
                <a:lnTo>
                  <a:pt x="77" y="60"/>
                </a:lnTo>
                <a:lnTo>
                  <a:pt x="80" y="66"/>
                </a:lnTo>
                <a:lnTo>
                  <a:pt x="78" y="67"/>
                </a:lnTo>
                <a:close/>
                <a:moveTo>
                  <a:pt x="91" y="83"/>
                </a:moveTo>
                <a:lnTo>
                  <a:pt x="90" y="84"/>
                </a:lnTo>
                <a:lnTo>
                  <a:pt x="91" y="86"/>
                </a:lnTo>
                <a:lnTo>
                  <a:pt x="91" y="83"/>
                </a:lnTo>
                <a:close/>
                <a:moveTo>
                  <a:pt x="76" y="67"/>
                </a:moveTo>
                <a:lnTo>
                  <a:pt x="77" y="66"/>
                </a:lnTo>
                <a:lnTo>
                  <a:pt x="74" y="62"/>
                </a:lnTo>
                <a:lnTo>
                  <a:pt x="73" y="63"/>
                </a:lnTo>
                <a:lnTo>
                  <a:pt x="76" y="67"/>
                </a:lnTo>
                <a:close/>
                <a:moveTo>
                  <a:pt x="23" y="88"/>
                </a:moveTo>
                <a:lnTo>
                  <a:pt x="27" y="88"/>
                </a:lnTo>
                <a:lnTo>
                  <a:pt x="28" y="87"/>
                </a:lnTo>
                <a:lnTo>
                  <a:pt x="23" y="86"/>
                </a:lnTo>
                <a:lnTo>
                  <a:pt x="23" y="88"/>
                </a:lnTo>
                <a:close/>
                <a:moveTo>
                  <a:pt x="65" y="46"/>
                </a:moveTo>
                <a:lnTo>
                  <a:pt x="69" y="53"/>
                </a:lnTo>
                <a:lnTo>
                  <a:pt x="74" y="51"/>
                </a:lnTo>
                <a:lnTo>
                  <a:pt x="72" y="47"/>
                </a:lnTo>
                <a:lnTo>
                  <a:pt x="65" y="46"/>
                </a:lnTo>
                <a:close/>
                <a:moveTo>
                  <a:pt x="109" y="27"/>
                </a:moveTo>
                <a:lnTo>
                  <a:pt x="54" y="0"/>
                </a:lnTo>
                <a:lnTo>
                  <a:pt x="0" y="14"/>
                </a:lnTo>
                <a:lnTo>
                  <a:pt x="0" y="150"/>
                </a:lnTo>
                <a:lnTo>
                  <a:pt x="54" y="136"/>
                </a:lnTo>
                <a:lnTo>
                  <a:pt x="109" y="164"/>
                </a:lnTo>
                <a:lnTo>
                  <a:pt x="163" y="149"/>
                </a:lnTo>
                <a:lnTo>
                  <a:pt x="163" y="13"/>
                </a:lnTo>
                <a:lnTo>
                  <a:pt x="109" y="27"/>
                </a:lnTo>
                <a:close/>
                <a:moveTo>
                  <a:pt x="29" y="132"/>
                </a:moveTo>
                <a:lnTo>
                  <a:pt x="11" y="137"/>
                </a:lnTo>
                <a:lnTo>
                  <a:pt x="11" y="95"/>
                </a:lnTo>
                <a:lnTo>
                  <a:pt x="16" y="96"/>
                </a:lnTo>
                <a:lnTo>
                  <a:pt x="19" y="96"/>
                </a:lnTo>
                <a:lnTo>
                  <a:pt x="20" y="99"/>
                </a:lnTo>
                <a:lnTo>
                  <a:pt x="25" y="99"/>
                </a:lnTo>
                <a:lnTo>
                  <a:pt x="25" y="101"/>
                </a:lnTo>
                <a:lnTo>
                  <a:pt x="23" y="104"/>
                </a:lnTo>
                <a:lnTo>
                  <a:pt x="28" y="115"/>
                </a:lnTo>
                <a:lnTo>
                  <a:pt x="32" y="116"/>
                </a:lnTo>
                <a:lnTo>
                  <a:pt x="29" y="132"/>
                </a:lnTo>
                <a:close/>
                <a:moveTo>
                  <a:pt x="49" y="127"/>
                </a:moveTo>
                <a:lnTo>
                  <a:pt x="41" y="128"/>
                </a:lnTo>
                <a:lnTo>
                  <a:pt x="49" y="117"/>
                </a:lnTo>
                <a:lnTo>
                  <a:pt x="49" y="127"/>
                </a:lnTo>
                <a:close/>
                <a:moveTo>
                  <a:pt x="49" y="17"/>
                </a:moveTo>
                <a:lnTo>
                  <a:pt x="37" y="21"/>
                </a:lnTo>
                <a:lnTo>
                  <a:pt x="31" y="30"/>
                </a:lnTo>
                <a:lnTo>
                  <a:pt x="33" y="33"/>
                </a:lnTo>
                <a:lnTo>
                  <a:pt x="37" y="31"/>
                </a:lnTo>
                <a:lnTo>
                  <a:pt x="41" y="33"/>
                </a:lnTo>
                <a:lnTo>
                  <a:pt x="43" y="42"/>
                </a:lnTo>
                <a:lnTo>
                  <a:pt x="48" y="49"/>
                </a:lnTo>
                <a:lnTo>
                  <a:pt x="49" y="49"/>
                </a:lnTo>
                <a:lnTo>
                  <a:pt x="49" y="99"/>
                </a:lnTo>
                <a:lnTo>
                  <a:pt x="49" y="99"/>
                </a:lnTo>
                <a:lnTo>
                  <a:pt x="45" y="99"/>
                </a:lnTo>
                <a:lnTo>
                  <a:pt x="45" y="95"/>
                </a:lnTo>
                <a:lnTo>
                  <a:pt x="40" y="96"/>
                </a:lnTo>
                <a:lnTo>
                  <a:pt x="40" y="92"/>
                </a:lnTo>
                <a:lnTo>
                  <a:pt x="35" y="94"/>
                </a:lnTo>
                <a:lnTo>
                  <a:pt x="31" y="92"/>
                </a:lnTo>
                <a:lnTo>
                  <a:pt x="27" y="95"/>
                </a:lnTo>
                <a:lnTo>
                  <a:pt x="23" y="96"/>
                </a:lnTo>
                <a:lnTo>
                  <a:pt x="21" y="92"/>
                </a:lnTo>
                <a:lnTo>
                  <a:pt x="19" y="94"/>
                </a:lnTo>
                <a:lnTo>
                  <a:pt x="20" y="90"/>
                </a:lnTo>
                <a:lnTo>
                  <a:pt x="19" y="88"/>
                </a:lnTo>
                <a:lnTo>
                  <a:pt x="16" y="91"/>
                </a:lnTo>
                <a:lnTo>
                  <a:pt x="15" y="91"/>
                </a:lnTo>
                <a:lnTo>
                  <a:pt x="12" y="90"/>
                </a:lnTo>
                <a:lnTo>
                  <a:pt x="15" y="84"/>
                </a:lnTo>
                <a:lnTo>
                  <a:pt x="21" y="83"/>
                </a:lnTo>
                <a:lnTo>
                  <a:pt x="23" y="84"/>
                </a:lnTo>
                <a:lnTo>
                  <a:pt x="25" y="84"/>
                </a:lnTo>
                <a:lnTo>
                  <a:pt x="24" y="80"/>
                </a:lnTo>
                <a:lnTo>
                  <a:pt x="28" y="76"/>
                </a:lnTo>
                <a:lnTo>
                  <a:pt x="28" y="74"/>
                </a:lnTo>
                <a:lnTo>
                  <a:pt x="31" y="71"/>
                </a:lnTo>
                <a:lnTo>
                  <a:pt x="32" y="71"/>
                </a:lnTo>
                <a:lnTo>
                  <a:pt x="32" y="67"/>
                </a:lnTo>
                <a:lnTo>
                  <a:pt x="43" y="59"/>
                </a:lnTo>
                <a:lnTo>
                  <a:pt x="35" y="51"/>
                </a:lnTo>
                <a:lnTo>
                  <a:pt x="25" y="51"/>
                </a:lnTo>
                <a:lnTo>
                  <a:pt x="25" y="56"/>
                </a:lnTo>
                <a:lnTo>
                  <a:pt x="27" y="56"/>
                </a:lnTo>
                <a:lnTo>
                  <a:pt x="25" y="62"/>
                </a:lnTo>
                <a:lnTo>
                  <a:pt x="20" y="58"/>
                </a:lnTo>
                <a:lnTo>
                  <a:pt x="16" y="58"/>
                </a:lnTo>
                <a:lnTo>
                  <a:pt x="13" y="56"/>
                </a:lnTo>
                <a:lnTo>
                  <a:pt x="17" y="51"/>
                </a:lnTo>
                <a:lnTo>
                  <a:pt x="24" y="51"/>
                </a:lnTo>
                <a:lnTo>
                  <a:pt x="23" y="47"/>
                </a:lnTo>
                <a:lnTo>
                  <a:pt x="24" y="45"/>
                </a:lnTo>
                <a:lnTo>
                  <a:pt x="27" y="43"/>
                </a:lnTo>
                <a:lnTo>
                  <a:pt x="25" y="49"/>
                </a:lnTo>
                <a:lnTo>
                  <a:pt x="33" y="49"/>
                </a:lnTo>
                <a:lnTo>
                  <a:pt x="39" y="43"/>
                </a:lnTo>
                <a:lnTo>
                  <a:pt x="24" y="34"/>
                </a:lnTo>
                <a:lnTo>
                  <a:pt x="35" y="21"/>
                </a:lnTo>
                <a:lnTo>
                  <a:pt x="23" y="22"/>
                </a:lnTo>
                <a:lnTo>
                  <a:pt x="11" y="30"/>
                </a:lnTo>
                <a:lnTo>
                  <a:pt x="11" y="22"/>
                </a:lnTo>
                <a:lnTo>
                  <a:pt x="49" y="11"/>
                </a:lnTo>
                <a:lnTo>
                  <a:pt x="49" y="17"/>
                </a:lnTo>
                <a:close/>
                <a:moveTo>
                  <a:pt x="103" y="87"/>
                </a:moveTo>
                <a:lnTo>
                  <a:pt x="102" y="88"/>
                </a:lnTo>
                <a:lnTo>
                  <a:pt x="102" y="86"/>
                </a:lnTo>
                <a:lnTo>
                  <a:pt x="103" y="84"/>
                </a:lnTo>
                <a:lnTo>
                  <a:pt x="103" y="87"/>
                </a:lnTo>
                <a:close/>
                <a:moveTo>
                  <a:pt x="103" y="56"/>
                </a:moveTo>
                <a:lnTo>
                  <a:pt x="101" y="55"/>
                </a:lnTo>
                <a:lnTo>
                  <a:pt x="93" y="54"/>
                </a:lnTo>
                <a:lnTo>
                  <a:pt x="86" y="60"/>
                </a:lnTo>
                <a:lnTo>
                  <a:pt x="85" y="63"/>
                </a:lnTo>
                <a:lnTo>
                  <a:pt x="90" y="64"/>
                </a:lnTo>
                <a:lnTo>
                  <a:pt x="90" y="68"/>
                </a:lnTo>
                <a:lnTo>
                  <a:pt x="94" y="68"/>
                </a:lnTo>
                <a:lnTo>
                  <a:pt x="95" y="66"/>
                </a:lnTo>
                <a:lnTo>
                  <a:pt x="94" y="63"/>
                </a:lnTo>
                <a:lnTo>
                  <a:pt x="98" y="60"/>
                </a:lnTo>
                <a:lnTo>
                  <a:pt x="99" y="63"/>
                </a:lnTo>
                <a:lnTo>
                  <a:pt x="97" y="64"/>
                </a:lnTo>
                <a:lnTo>
                  <a:pt x="98" y="67"/>
                </a:lnTo>
                <a:lnTo>
                  <a:pt x="102" y="67"/>
                </a:lnTo>
                <a:lnTo>
                  <a:pt x="103" y="70"/>
                </a:lnTo>
                <a:lnTo>
                  <a:pt x="97" y="70"/>
                </a:lnTo>
                <a:lnTo>
                  <a:pt x="95" y="71"/>
                </a:lnTo>
                <a:lnTo>
                  <a:pt x="90" y="68"/>
                </a:lnTo>
                <a:lnTo>
                  <a:pt x="89" y="66"/>
                </a:lnTo>
                <a:lnTo>
                  <a:pt x="86" y="66"/>
                </a:lnTo>
                <a:lnTo>
                  <a:pt x="88" y="68"/>
                </a:lnTo>
                <a:lnTo>
                  <a:pt x="84" y="71"/>
                </a:lnTo>
                <a:lnTo>
                  <a:pt x="82" y="70"/>
                </a:lnTo>
                <a:lnTo>
                  <a:pt x="80" y="71"/>
                </a:lnTo>
                <a:lnTo>
                  <a:pt x="81" y="74"/>
                </a:lnTo>
                <a:lnTo>
                  <a:pt x="80" y="75"/>
                </a:lnTo>
                <a:lnTo>
                  <a:pt x="74" y="72"/>
                </a:lnTo>
                <a:lnTo>
                  <a:pt x="77" y="82"/>
                </a:lnTo>
                <a:lnTo>
                  <a:pt x="85" y="78"/>
                </a:lnTo>
                <a:lnTo>
                  <a:pt x="86" y="79"/>
                </a:lnTo>
                <a:lnTo>
                  <a:pt x="88" y="78"/>
                </a:lnTo>
                <a:lnTo>
                  <a:pt x="91" y="83"/>
                </a:lnTo>
                <a:lnTo>
                  <a:pt x="93" y="87"/>
                </a:lnTo>
                <a:lnTo>
                  <a:pt x="95" y="84"/>
                </a:lnTo>
                <a:lnTo>
                  <a:pt x="91" y="78"/>
                </a:lnTo>
                <a:lnTo>
                  <a:pt x="93" y="78"/>
                </a:lnTo>
                <a:lnTo>
                  <a:pt x="97" y="84"/>
                </a:lnTo>
                <a:lnTo>
                  <a:pt x="97" y="88"/>
                </a:lnTo>
                <a:lnTo>
                  <a:pt x="101" y="92"/>
                </a:lnTo>
                <a:lnTo>
                  <a:pt x="101" y="87"/>
                </a:lnTo>
                <a:lnTo>
                  <a:pt x="103" y="94"/>
                </a:lnTo>
                <a:lnTo>
                  <a:pt x="103" y="95"/>
                </a:lnTo>
                <a:lnTo>
                  <a:pt x="98" y="92"/>
                </a:lnTo>
                <a:lnTo>
                  <a:pt x="97" y="91"/>
                </a:lnTo>
                <a:lnTo>
                  <a:pt x="94" y="91"/>
                </a:lnTo>
                <a:lnTo>
                  <a:pt x="89" y="87"/>
                </a:lnTo>
                <a:lnTo>
                  <a:pt x="89" y="86"/>
                </a:lnTo>
                <a:lnTo>
                  <a:pt x="88" y="83"/>
                </a:lnTo>
                <a:lnTo>
                  <a:pt x="82" y="82"/>
                </a:lnTo>
                <a:lnTo>
                  <a:pt x="70" y="86"/>
                </a:lnTo>
                <a:lnTo>
                  <a:pt x="70" y="96"/>
                </a:lnTo>
                <a:lnTo>
                  <a:pt x="76" y="103"/>
                </a:lnTo>
                <a:lnTo>
                  <a:pt x="85" y="107"/>
                </a:lnTo>
                <a:lnTo>
                  <a:pt x="89" y="112"/>
                </a:lnTo>
                <a:lnTo>
                  <a:pt x="88" y="112"/>
                </a:lnTo>
                <a:lnTo>
                  <a:pt x="91" y="119"/>
                </a:lnTo>
                <a:lnTo>
                  <a:pt x="91" y="123"/>
                </a:lnTo>
                <a:lnTo>
                  <a:pt x="90" y="124"/>
                </a:lnTo>
                <a:lnTo>
                  <a:pt x="95" y="141"/>
                </a:lnTo>
                <a:lnTo>
                  <a:pt x="101" y="144"/>
                </a:lnTo>
                <a:lnTo>
                  <a:pt x="103" y="142"/>
                </a:lnTo>
                <a:lnTo>
                  <a:pt x="103" y="150"/>
                </a:lnTo>
                <a:lnTo>
                  <a:pt x="60" y="128"/>
                </a:lnTo>
                <a:lnTo>
                  <a:pt x="60" y="42"/>
                </a:lnTo>
                <a:lnTo>
                  <a:pt x="62" y="42"/>
                </a:lnTo>
                <a:lnTo>
                  <a:pt x="69" y="37"/>
                </a:lnTo>
                <a:lnTo>
                  <a:pt x="69" y="29"/>
                </a:lnTo>
                <a:lnTo>
                  <a:pt x="73" y="27"/>
                </a:lnTo>
                <a:lnTo>
                  <a:pt x="66" y="18"/>
                </a:lnTo>
                <a:lnTo>
                  <a:pt x="60" y="17"/>
                </a:lnTo>
                <a:lnTo>
                  <a:pt x="60" y="13"/>
                </a:lnTo>
                <a:lnTo>
                  <a:pt x="103" y="37"/>
                </a:lnTo>
                <a:lnTo>
                  <a:pt x="103" y="56"/>
                </a:lnTo>
                <a:close/>
                <a:moveTo>
                  <a:pt x="152" y="105"/>
                </a:moveTo>
                <a:lnTo>
                  <a:pt x="150" y="107"/>
                </a:lnTo>
                <a:lnTo>
                  <a:pt x="152" y="109"/>
                </a:lnTo>
                <a:lnTo>
                  <a:pt x="152" y="140"/>
                </a:lnTo>
                <a:lnTo>
                  <a:pt x="114" y="150"/>
                </a:lnTo>
                <a:lnTo>
                  <a:pt x="114" y="144"/>
                </a:lnTo>
                <a:lnTo>
                  <a:pt x="117" y="144"/>
                </a:lnTo>
                <a:lnTo>
                  <a:pt x="119" y="133"/>
                </a:lnTo>
                <a:lnTo>
                  <a:pt x="118" y="133"/>
                </a:lnTo>
                <a:lnTo>
                  <a:pt x="114" y="137"/>
                </a:lnTo>
                <a:lnTo>
                  <a:pt x="114" y="125"/>
                </a:lnTo>
                <a:lnTo>
                  <a:pt x="119" y="115"/>
                </a:lnTo>
                <a:lnTo>
                  <a:pt x="114" y="117"/>
                </a:lnTo>
                <a:lnTo>
                  <a:pt x="114" y="117"/>
                </a:lnTo>
                <a:lnTo>
                  <a:pt x="114" y="115"/>
                </a:lnTo>
                <a:lnTo>
                  <a:pt x="115" y="116"/>
                </a:lnTo>
                <a:lnTo>
                  <a:pt x="122" y="111"/>
                </a:lnTo>
                <a:lnTo>
                  <a:pt x="125" y="105"/>
                </a:lnTo>
                <a:lnTo>
                  <a:pt x="122" y="104"/>
                </a:lnTo>
                <a:lnTo>
                  <a:pt x="119" y="107"/>
                </a:lnTo>
                <a:lnTo>
                  <a:pt x="117" y="103"/>
                </a:lnTo>
                <a:lnTo>
                  <a:pt x="133" y="100"/>
                </a:lnTo>
                <a:lnTo>
                  <a:pt x="133" y="104"/>
                </a:lnTo>
                <a:lnTo>
                  <a:pt x="134" y="104"/>
                </a:lnTo>
                <a:lnTo>
                  <a:pt x="136" y="109"/>
                </a:lnTo>
                <a:lnTo>
                  <a:pt x="140" y="107"/>
                </a:lnTo>
                <a:lnTo>
                  <a:pt x="140" y="103"/>
                </a:lnTo>
                <a:lnTo>
                  <a:pt x="146" y="97"/>
                </a:lnTo>
                <a:lnTo>
                  <a:pt x="146" y="94"/>
                </a:lnTo>
                <a:lnTo>
                  <a:pt x="148" y="94"/>
                </a:lnTo>
                <a:lnTo>
                  <a:pt x="148" y="96"/>
                </a:lnTo>
                <a:lnTo>
                  <a:pt x="152" y="104"/>
                </a:lnTo>
                <a:lnTo>
                  <a:pt x="152" y="105"/>
                </a:lnTo>
                <a:close/>
                <a:moveTo>
                  <a:pt x="122" y="95"/>
                </a:moveTo>
                <a:lnTo>
                  <a:pt x="119" y="96"/>
                </a:lnTo>
                <a:lnTo>
                  <a:pt x="119" y="90"/>
                </a:lnTo>
                <a:lnTo>
                  <a:pt x="121" y="87"/>
                </a:lnTo>
                <a:lnTo>
                  <a:pt x="122" y="88"/>
                </a:lnTo>
                <a:lnTo>
                  <a:pt x="119" y="91"/>
                </a:lnTo>
                <a:lnTo>
                  <a:pt x="122" y="95"/>
                </a:lnTo>
                <a:close/>
                <a:moveTo>
                  <a:pt x="126" y="87"/>
                </a:moveTo>
                <a:lnTo>
                  <a:pt x="127" y="86"/>
                </a:lnTo>
                <a:lnTo>
                  <a:pt x="127" y="88"/>
                </a:lnTo>
                <a:lnTo>
                  <a:pt x="126" y="88"/>
                </a:lnTo>
                <a:lnTo>
                  <a:pt x="126" y="87"/>
                </a:lnTo>
                <a:close/>
                <a:moveTo>
                  <a:pt x="152" y="39"/>
                </a:moveTo>
                <a:lnTo>
                  <a:pt x="142" y="47"/>
                </a:lnTo>
                <a:lnTo>
                  <a:pt x="140" y="51"/>
                </a:lnTo>
                <a:lnTo>
                  <a:pt x="133" y="53"/>
                </a:lnTo>
                <a:lnTo>
                  <a:pt x="129" y="58"/>
                </a:lnTo>
                <a:lnTo>
                  <a:pt x="130" y="59"/>
                </a:lnTo>
                <a:lnTo>
                  <a:pt x="122" y="58"/>
                </a:lnTo>
                <a:lnTo>
                  <a:pt x="126" y="53"/>
                </a:lnTo>
                <a:lnTo>
                  <a:pt x="133" y="49"/>
                </a:lnTo>
                <a:lnTo>
                  <a:pt x="131" y="46"/>
                </a:lnTo>
                <a:lnTo>
                  <a:pt x="125" y="53"/>
                </a:lnTo>
                <a:lnTo>
                  <a:pt x="119" y="59"/>
                </a:lnTo>
                <a:lnTo>
                  <a:pt x="125" y="62"/>
                </a:lnTo>
                <a:lnTo>
                  <a:pt x="118" y="64"/>
                </a:lnTo>
                <a:lnTo>
                  <a:pt x="114" y="68"/>
                </a:lnTo>
                <a:lnTo>
                  <a:pt x="114" y="35"/>
                </a:lnTo>
                <a:lnTo>
                  <a:pt x="152" y="25"/>
                </a:lnTo>
                <a:lnTo>
                  <a:pt x="152" y="3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7" name="Freeform 77"/>
          <p:cNvSpPr>
            <a:spLocks noEditPoints="1"/>
          </p:cNvSpPr>
          <p:nvPr/>
        </p:nvSpPr>
        <p:spPr bwMode="auto">
          <a:xfrm>
            <a:off x="9778702" y="2771682"/>
            <a:ext cx="663123" cy="666523"/>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8" name="Freeform 78"/>
          <p:cNvSpPr>
            <a:spLocks noEditPoints="1"/>
          </p:cNvSpPr>
          <p:nvPr/>
        </p:nvSpPr>
        <p:spPr bwMode="auto">
          <a:xfrm>
            <a:off x="10802875" y="2765219"/>
            <a:ext cx="612114" cy="710733"/>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29" name="Freeform 79"/>
          <p:cNvSpPr>
            <a:spLocks noEditPoints="1"/>
          </p:cNvSpPr>
          <p:nvPr/>
        </p:nvSpPr>
        <p:spPr bwMode="auto">
          <a:xfrm>
            <a:off x="627258" y="3893106"/>
            <a:ext cx="669926" cy="608712"/>
          </a:xfrm>
          <a:custGeom>
            <a:avLst/>
            <a:gdLst>
              <a:gd name="T0" fmla="*/ 68 w 149"/>
              <a:gd name="T1" fmla="*/ 53 h 135"/>
              <a:gd name="T2" fmla="*/ 75 w 149"/>
              <a:gd name="T3" fmla="*/ 67 h 135"/>
              <a:gd name="T4" fmla="*/ 83 w 149"/>
              <a:gd name="T5" fmla="*/ 72 h 135"/>
              <a:gd name="T6" fmla="*/ 53 w 149"/>
              <a:gd name="T7" fmla="*/ 71 h 135"/>
              <a:gd name="T8" fmla="*/ 51 w 149"/>
              <a:gd name="T9" fmla="*/ 56 h 135"/>
              <a:gd name="T10" fmla="*/ 33 w 149"/>
              <a:gd name="T11" fmla="*/ 71 h 135"/>
              <a:gd name="T12" fmla="*/ 44 w 149"/>
              <a:gd name="T13" fmla="*/ 83 h 135"/>
              <a:gd name="T14" fmla="*/ 62 w 149"/>
              <a:gd name="T15" fmla="*/ 78 h 135"/>
              <a:gd name="T16" fmla="*/ 131 w 149"/>
              <a:gd name="T17" fmla="*/ 54 h 135"/>
              <a:gd name="T18" fmla="*/ 106 w 149"/>
              <a:gd name="T19" fmla="*/ 68 h 135"/>
              <a:gd name="T20" fmla="*/ 108 w 149"/>
              <a:gd name="T21" fmla="*/ 76 h 135"/>
              <a:gd name="T22" fmla="*/ 127 w 149"/>
              <a:gd name="T23" fmla="*/ 64 h 135"/>
              <a:gd name="T24" fmla="*/ 75 w 149"/>
              <a:gd name="T25" fmla="*/ 88 h 135"/>
              <a:gd name="T26" fmla="*/ 96 w 149"/>
              <a:gd name="T27" fmla="*/ 78 h 135"/>
              <a:gd name="T28" fmla="*/ 109 w 149"/>
              <a:gd name="T29" fmla="*/ 64 h 135"/>
              <a:gd name="T30" fmla="*/ 88 w 149"/>
              <a:gd name="T31" fmla="*/ 81 h 135"/>
              <a:gd name="T32" fmla="*/ 65 w 149"/>
              <a:gd name="T33" fmla="*/ 85 h 135"/>
              <a:gd name="T34" fmla="*/ 57 w 149"/>
              <a:gd name="T35" fmla="*/ 24 h 135"/>
              <a:gd name="T36" fmla="*/ 71 w 149"/>
              <a:gd name="T37" fmla="*/ 18 h 135"/>
              <a:gd name="T38" fmla="*/ 59 w 149"/>
              <a:gd name="T39" fmla="*/ 9 h 135"/>
              <a:gd name="T40" fmla="*/ 90 w 149"/>
              <a:gd name="T41" fmla="*/ 18 h 135"/>
              <a:gd name="T42" fmla="*/ 115 w 149"/>
              <a:gd name="T43" fmla="*/ 15 h 135"/>
              <a:gd name="T44" fmla="*/ 98 w 149"/>
              <a:gd name="T45" fmla="*/ 3 h 135"/>
              <a:gd name="T46" fmla="*/ 60 w 149"/>
              <a:gd name="T47" fmla="*/ 4 h 135"/>
              <a:gd name="T48" fmla="*/ 23 w 149"/>
              <a:gd name="T49" fmla="*/ 48 h 135"/>
              <a:gd name="T50" fmla="*/ 16 w 149"/>
              <a:gd name="T51" fmla="*/ 41 h 135"/>
              <a:gd name="T52" fmla="*/ 29 w 149"/>
              <a:gd name="T53" fmla="*/ 22 h 135"/>
              <a:gd name="T54" fmla="*/ 23 w 149"/>
              <a:gd name="T55" fmla="*/ 33 h 135"/>
              <a:gd name="T56" fmla="*/ 125 w 149"/>
              <a:gd name="T57" fmla="*/ 21 h 135"/>
              <a:gd name="T58" fmla="*/ 124 w 149"/>
              <a:gd name="T59" fmla="*/ 44 h 135"/>
              <a:gd name="T60" fmla="*/ 140 w 149"/>
              <a:gd name="T61" fmla="*/ 28 h 135"/>
              <a:gd name="T62" fmla="*/ 129 w 149"/>
              <a:gd name="T63" fmla="*/ 15 h 135"/>
              <a:gd name="T64" fmla="*/ 125 w 149"/>
              <a:gd name="T65" fmla="*/ 21 h 135"/>
              <a:gd name="T66" fmla="*/ 36 w 149"/>
              <a:gd name="T67" fmla="*/ 55 h 135"/>
              <a:gd name="T68" fmla="*/ 8 w 149"/>
              <a:gd name="T69" fmla="*/ 48 h 135"/>
              <a:gd name="T70" fmla="*/ 15 w 149"/>
              <a:gd name="T71" fmla="*/ 58 h 135"/>
              <a:gd name="T72" fmla="*/ 28 w 149"/>
              <a:gd name="T73" fmla="*/ 55 h 135"/>
              <a:gd name="T74" fmla="*/ 70 w 149"/>
              <a:gd name="T75" fmla="*/ 99 h 135"/>
              <a:gd name="T76" fmla="*/ 110 w 149"/>
              <a:gd name="T77" fmla="*/ 131 h 135"/>
              <a:gd name="T78" fmla="*/ 125 w 149"/>
              <a:gd name="T79" fmla="*/ 80 h 135"/>
              <a:gd name="T80" fmla="*/ 88 w 149"/>
              <a:gd name="T81" fmla="*/ 94 h 135"/>
              <a:gd name="T82" fmla="*/ 130 w 149"/>
              <a:gd name="T83" fmla="*/ 87 h 135"/>
              <a:gd name="T84" fmla="*/ 54 w 149"/>
              <a:gd name="T85" fmla="*/ 45 h 135"/>
              <a:gd name="T86" fmla="*/ 66 w 149"/>
              <a:gd name="T87" fmla="*/ 37 h 135"/>
              <a:gd name="T88" fmla="*/ 42 w 149"/>
              <a:gd name="T89" fmla="*/ 43 h 135"/>
              <a:gd name="T90" fmla="*/ 42 w 149"/>
              <a:gd name="T91" fmla="*/ 31 h 135"/>
              <a:gd name="T92" fmla="*/ 30 w 149"/>
              <a:gd name="T93" fmla="*/ 34 h 135"/>
              <a:gd name="T94" fmla="*/ 102 w 149"/>
              <a:gd name="T95" fmla="*/ 46 h 135"/>
              <a:gd name="T96" fmla="*/ 83 w 149"/>
              <a:gd name="T97" fmla="*/ 51 h 135"/>
              <a:gd name="T98" fmla="*/ 94 w 149"/>
              <a:gd name="T99" fmla="*/ 51 h 135"/>
              <a:gd name="T100" fmla="*/ 117 w 149"/>
              <a:gd name="T101" fmla="*/ 36 h 135"/>
              <a:gd name="T102" fmla="*/ 96 w 149"/>
              <a:gd name="T103" fmla="*/ 29 h 135"/>
              <a:gd name="T104" fmla="*/ 70 w 149"/>
              <a:gd name="T105" fmla="*/ 39 h 135"/>
              <a:gd name="T106" fmla="*/ 89 w 149"/>
              <a:gd name="T107" fmla="*/ 38 h 135"/>
              <a:gd name="T108" fmla="*/ 109 w 149"/>
              <a:gd name="T109" fmla="*/ 34 h 135"/>
              <a:gd name="T110" fmla="*/ 139 w 149"/>
              <a:gd name="T111" fmla="*/ 55 h 135"/>
              <a:gd name="T112" fmla="*/ 131 w 149"/>
              <a:gd name="T113" fmla="*/ 66 h 135"/>
              <a:gd name="T114" fmla="*/ 146 w 149"/>
              <a:gd name="T115" fmla="*/ 6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 h="135">
                <a:moveTo>
                  <a:pt x="83" y="72"/>
                </a:moveTo>
                <a:cubicBezTo>
                  <a:pt x="86" y="68"/>
                  <a:pt x="78" y="66"/>
                  <a:pt x="76" y="59"/>
                </a:cubicBezTo>
                <a:cubicBezTo>
                  <a:pt x="74" y="52"/>
                  <a:pt x="70" y="48"/>
                  <a:pt x="68" y="53"/>
                </a:cubicBezTo>
                <a:cubicBezTo>
                  <a:pt x="67" y="58"/>
                  <a:pt x="67" y="65"/>
                  <a:pt x="67" y="65"/>
                </a:cubicBezTo>
                <a:cubicBezTo>
                  <a:pt x="67" y="65"/>
                  <a:pt x="69" y="65"/>
                  <a:pt x="71" y="65"/>
                </a:cubicBezTo>
                <a:cubicBezTo>
                  <a:pt x="74" y="65"/>
                  <a:pt x="75" y="66"/>
                  <a:pt x="75" y="67"/>
                </a:cubicBezTo>
                <a:cubicBezTo>
                  <a:pt x="75" y="68"/>
                  <a:pt x="73" y="69"/>
                  <a:pt x="67" y="68"/>
                </a:cubicBezTo>
                <a:cubicBezTo>
                  <a:pt x="60" y="68"/>
                  <a:pt x="61" y="74"/>
                  <a:pt x="67" y="75"/>
                </a:cubicBezTo>
                <a:cubicBezTo>
                  <a:pt x="73" y="77"/>
                  <a:pt x="80" y="75"/>
                  <a:pt x="83" y="72"/>
                </a:cubicBezTo>
                <a:close/>
                <a:moveTo>
                  <a:pt x="47" y="72"/>
                </a:moveTo>
                <a:cubicBezTo>
                  <a:pt x="43" y="70"/>
                  <a:pt x="44" y="68"/>
                  <a:pt x="44" y="68"/>
                </a:cubicBezTo>
                <a:cubicBezTo>
                  <a:pt x="44" y="68"/>
                  <a:pt x="45" y="68"/>
                  <a:pt x="53" y="71"/>
                </a:cubicBezTo>
                <a:cubicBezTo>
                  <a:pt x="60" y="73"/>
                  <a:pt x="62" y="67"/>
                  <a:pt x="64" y="62"/>
                </a:cubicBezTo>
                <a:cubicBezTo>
                  <a:pt x="66" y="57"/>
                  <a:pt x="65" y="53"/>
                  <a:pt x="61" y="52"/>
                </a:cubicBezTo>
                <a:cubicBezTo>
                  <a:pt x="57" y="50"/>
                  <a:pt x="51" y="52"/>
                  <a:pt x="51" y="56"/>
                </a:cubicBezTo>
                <a:cubicBezTo>
                  <a:pt x="51" y="60"/>
                  <a:pt x="54" y="60"/>
                  <a:pt x="55" y="62"/>
                </a:cubicBezTo>
                <a:cubicBezTo>
                  <a:pt x="51" y="63"/>
                  <a:pt x="47" y="57"/>
                  <a:pt x="42" y="59"/>
                </a:cubicBezTo>
                <a:cubicBezTo>
                  <a:pt x="37" y="60"/>
                  <a:pt x="35" y="64"/>
                  <a:pt x="33" y="71"/>
                </a:cubicBezTo>
                <a:cubicBezTo>
                  <a:pt x="32" y="79"/>
                  <a:pt x="36" y="79"/>
                  <a:pt x="42" y="79"/>
                </a:cubicBezTo>
                <a:cubicBezTo>
                  <a:pt x="47" y="79"/>
                  <a:pt x="49" y="81"/>
                  <a:pt x="53" y="83"/>
                </a:cubicBezTo>
                <a:cubicBezTo>
                  <a:pt x="51" y="84"/>
                  <a:pt x="46" y="83"/>
                  <a:pt x="44" y="83"/>
                </a:cubicBezTo>
                <a:cubicBezTo>
                  <a:pt x="43" y="82"/>
                  <a:pt x="35" y="78"/>
                  <a:pt x="39" y="85"/>
                </a:cubicBezTo>
                <a:cubicBezTo>
                  <a:pt x="43" y="91"/>
                  <a:pt x="52" y="94"/>
                  <a:pt x="57" y="93"/>
                </a:cubicBezTo>
                <a:cubicBezTo>
                  <a:pt x="61" y="92"/>
                  <a:pt x="65" y="83"/>
                  <a:pt x="62" y="78"/>
                </a:cubicBezTo>
                <a:cubicBezTo>
                  <a:pt x="59" y="72"/>
                  <a:pt x="51" y="74"/>
                  <a:pt x="47" y="72"/>
                </a:cubicBezTo>
                <a:close/>
                <a:moveTo>
                  <a:pt x="126" y="59"/>
                </a:moveTo>
                <a:cubicBezTo>
                  <a:pt x="131" y="61"/>
                  <a:pt x="137" y="57"/>
                  <a:pt x="131" y="54"/>
                </a:cubicBezTo>
                <a:cubicBezTo>
                  <a:pt x="125" y="50"/>
                  <a:pt x="117" y="51"/>
                  <a:pt x="114" y="55"/>
                </a:cubicBezTo>
                <a:cubicBezTo>
                  <a:pt x="111" y="58"/>
                  <a:pt x="113" y="64"/>
                  <a:pt x="120" y="68"/>
                </a:cubicBezTo>
                <a:cubicBezTo>
                  <a:pt x="117" y="67"/>
                  <a:pt x="111" y="67"/>
                  <a:pt x="106" y="68"/>
                </a:cubicBezTo>
                <a:cubicBezTo>
                  <a:pt x="101" y="69"/>
                  <a:pt x="100" y="71"/>
                  <a:pt x="100" y="77"/>
                </a:cubicBezTo>
                <a:cubicBezTo>
                  <a:pt x="99" y="82"/>
                  <a:pt x="98" y="83"/>
                  <a:pt x="102" y="83"/>
                </a:cubicBezTo>
                <a:cubicBezTo>
                  <a:pt x="106" y="84"/>
                  <a:pt x="108" y="80"/>
                  <a:pt x="108" y="76"/>
                </a:cubicBezTo>
                <a:cubicBezTo>
                  <a:pt x="107" y="73"/>
                  <a:pt x="107" y="70"/>
                  <a:pt x="110" y="75"/>
                </a:cubicBezTo>
                <a:cubicBezTo>
                  <a:pt x="113" y="80"/>
                  <a:pt x="116" y="80"/>
                  <a:pt x="121" y="79"/>
                </a:cubicBezTo>
                <a:cubicBezTo>
                  <a:pt x="126" y="77"/>
                  <a:pt x="128" y="70"/>
                  <a:pt x="127" y="64"/>
                </a:cubicBezTo>
                <a:cubicBezTo>
                  <a:pt x="126" y="59"/>
                  <a:pt x="119" y="58"/>
                  <a:pt x="119" y="58"/>
                </a:cubicBezTo>
                <a:cubicBezTo>
                  <a:pt x="119" y="58"/>
                  <a:pt x="121" y="57"/>
                  <a:pt x="126" y="59"/>
                </a:cubicBezTo>
                <a:close/>
                <a:moveTo>
                  <a:pt x="75" y="88"/>
                </a:moveTo>
                <a:cubicBezTo>
                  <a:pt x="75" y="84"/>
                  <a:pt x="76" y="81"/>
                  <a:pt x="76" y="83"/>
                </a:cubicBezTo>
                <a:cubicBezTo>
                  <a:pt x="77" y="86"/>
                  <a:pt x="78" y="92"/>
                  <a:pt x="86" y="90"/>
                </a:cubicBezTo>
                <a:cubicBezTo>
                  <a:pt x="95" y="88"/>
                  <a:pt x="98" y="85"/>
                  <a:pt x="96" y="78"/>
                </a:cubicBezTo>
                <a:cubicBezTo>
                  <a:pt x="95" y="70"/>
                  <a:pt x="91" y="68"/>
                  <a:pt x="89" y="67"/>
                </a:cubicBezTo>
                <a:cubicBezTo>
                  <a:pt x="88" y="65"/>
                  <a:pt x="91" y="65"/>
                  <a:pt x="95" y="66"/>
                </a:cubicBezTo>
                <a:cubicBezTo>
                  <a:pt x="99" y="67"/>
                  <a:pt x="106" y="67"/>
                  <a:pt x="109" y="64"/>
                </a:cubicBezTo>
                <a:cubicBezTo>
                  <a:pt x="112" y="61"/>
                  <a:pt x="110" y="56"/>
                  <a:pt x="101" y="58"/>
                </a:cubicBezTo>
                <a:cubicBezTo>
                  <a:pt x="91" y="60"/>
                  <a:pt x="84" y="63"/>
                  <a:pt x="84" y="66"/>
                </a:cubicBezTo>
                <a:cubicBezTo>
                  <a:pt x="84" y="69"/>
                  <a:pt x="87" y="77"/>
                  <a:pt x="88" y="81"/>
                </a:cubicBezTo>
                <a:cubicBezTo>
                  <a:pt x="89" y="85"/>
                  <a:pt x="87" y="82"/>
                  <a:pt x="85" y="79"/>
                </a:cubicBezTo>
                <a:cubicBezTo>
                  <a:pt x="84" y="76"/>
                  <a:pt x="78" y="76"/>
                  <a:pt x="74" y="78"/>
                </a:cubicBezTo>
                <a:cubicBezTo>
                  <a:pt x="69" y="79"/>
                  <a:pt x="67" y="81"/>
                  <a:pt x="65" y="85"/>
                </a:cubicBezTo>
                <a:cubicBezTo>
                  <a:pt x="64" y="90"/>
                  <a:pt x="61" y="96"/>
                  <a:pt x="68" y="96"/>
                </a:cubicBezTo>
                <a:cubicBezTo>
                  <a:pt x="75" y="97"/>
                  <a:pt x="75" y="92"/>
                  <a:pt x="75" y="88"/>
                </a:cubicBezTo>
                <a:close/>
                <a:moveTo>
                  <a:pt x="57" y="24"/>
                </a:moveTo>
                <a:cubicBezTo>
                  <a:pt x="62" y="25"/>
                  <a:pt x="66" y="27"/>
                  <a:pt x="68" y="30"/>
                </a:cubicBezTo>
                <a:cubicBezTo>
                  <a:pt x="71" y="32"/>
                  <a:pt x="75" y="32"/>
                  <a:pt x="77" y="27"/>
                </a:cubicBezTo>
                <a:cubicBezTo>
                  <a:pt x="79" y="22"/>
                  <a:pt x="77" y="19"/>
                  <a:pt x="71" y="18"/>
                </a:cubicBezTo>
                <a:cubicBezTo>
                  <a:pt x="65" y="18"/>
                  <a:pt x="61" y="20"/>
                  <a:pt x="59" y="21"/>
                </a:cubicBezTo>
                <a:cubicBezTo>
                  <a:pt x="57" y="22"/>
                  <a:pt x="60" y="20"/>
                  <a:pt x="60" y="16"/>
                </a:cubicBezTo>
                <a:cubicBezTo>
                  <a:pt x="60" y="12"/>
                  <a:pt x="59" y="11"/>
                  <a:pt x="59" y="9"/>
                </a:cubicBezTo>
                <a:cubicBezTo>
                  <a:pt x="58" y="6"/>
                  <a:pt x="61" y="13"/>
                  <a:pt x="66" y="15"/>
                </a:cubicBezTo>
                <a:cubicBezTo>
                  <a:pt x="71" y="16"/>
                  <a:pt x="72" y="15"/>
                  <a:pt x="75" y="17"/>
                </a:cubicBezTo>
                <a:cubicBezTo>
                  <a:pt x="79" y="19"/>
                  <a:pt x="85" y="24"/>
                  <a:pt x="90" y="18"/>
                </a:cubicBezTo>
                <a:cubicBezTo>
                  <a:pt x="94" y="11"/>
                  <a:pt x="94" y="9"/>
                  <a:pt x="94" y="13"/>
                </a:cubicBezTo>
                <a:cubicBezTo>
                  <a:pt x="94" y="17"/>
                  <a:pt x="92" y="20"/>
                  <a:pt x="101" y="20"/>
                </a:cubicBezTo>
                <a:cubicBezTo>
                  <a:pt x="109" y="20"/>
                  <a:pt x="113" y="20"/>
                  <a:pt x="115" y="15"/>
                </a:cubicBezTo>
                <a:cubicBezTo>
                  <a:pt x="118" y="10"/>
                  <a:pt x="111" y="7"/>
                  <a:pt x="108" y="11"/>
                </a:cubicBezTo>
                <a:cubicBezTo>
                  <a:pt x="104" y="14"/>
                  <a:pt x="103" y="14"/>
                  <a:pt x="105" y="11"/>
                </a:cubicBezTo>
                <a:cubicBezTo>
                  <a:pt x="107" y="7"/>
                  <a:pt x="106" y="4"/>
                  <a:pt x="98" y="3"/>
                </a:cubicBezTo>
                <a:cubicBezTo>
                  <a:pt x="89" y="3"/>
                  <a:pt x="83" y="3"/>
                  <a:pt x="84" y="11"/>
                </a:cubicBezTo>
                <a:cubicBezTo>
                  <a:pt x="84" y="19"/>
                  <a:pt x="82" y="13"/>
                  <a:pt x="81" y="8"/>
                </a:cubicBezTo>
                <a:cubicBezTo>
                  <a:pt x="79" y="3"/>
                  <a:pt x="71" y="0"/>
                  <a:pt x="60" y="4"/>
                </a:cubicBezTo>
                <a:cubicBezTo>
                  <a:pt x="49" y="8"/>
                  <a:pt x="46" y="11"/>
                  <a:pt x="48" y="18"/>
                </a:cubicBezTo>
                <a:cubicBezTo>
                  <a:pt x="50" y="25"/>
                  <a:pt x="52" y="24"/>
                  <a:pt x="57" y="24"/>
                </a:cubicBezTo>
                <a:close/>
                <a:moveTo>
                  <a:pt x="23" y="48"/>
                </a:moveTo>
                <a:cubicBezTo>
                  <a:pt x="25" y="48"/>
                  <a:pt x="29" y="46"/>
                  <a:pt x="28" y="42"/>
                </a:cubicBezTo>
                <a:cubicBezTo>
                  <a:pt x="27" y="38"/>
                  <a:pt x="23" y="42"/>
                  <a:pt x="20" y="42"/>
                </a:cubicBezTo>
                <a:cubicBezTo>
                  <a:pt x="18" y="43"/>
                  <a:pt x="16" y="41"/>
                  <a:pt x="16" y="41"/>
                </a:cubicBezTo>
                <a:cubicBezTo>
                  <a:pt x="16" y="41"/>
                  <a:pt x="24" y="41"/>
                  <a:pt x="27" y="35"/>
                </a:cubicBezTo>
                <a:cubicBezTo>
                  <a:pt x="31" y="28"/>
                  <a:pt x="22" y="24"/>
                  <a:pt x="22" y="24"/>
                </a:cubicBezTo>
                <a:cubicBezTo>
                  <a:pt x="22" y="24"/>
                  <a:pt x="26" y="25"/>
                  <a:pt x="29" y="22"/>
                </a:cubicBezTo>
                <a:cubicBezTo>
                  <a:pt x="32" y="19"/>
                  <a:pt x="28" y="15"/>
                  <a:pt x="21" y="19"/>
                </a:cubicBezTo>
                <a:cubicBezTo>
                  <a:pt x="14" y="24"/>
                  <a:pt x="15" y="28"/>
                  <a:pt x="19" y="30"/>
                </a:cubicBezTo>
                <a:cubicBezTo>
                  <a:pt x="22" y="32"/>
                  <a:pt x="23" y="33"/>
                  <a:pt x="23" y="33"/>
                </a:cubicBezTo>
                <a:cubicBezTo>
                  <a:pt x="23" y="33"/>
                  <a:pt x="10" y="27"/>
                  <a:pt x="9" y="38"/>
                </a:cubicBezTo>
                <a:cubicBezTo>
                  <a:pt x="8" y="48"/>
                  <a:pt x="21" y="49"/>
                  <a:pt x="23" y="48"/>
                </a:cubicBezTo>
                <a:close/>
                <a:moveTo>
                  <a:pt x="125" y="21"/>
                </a:moveTo>
                <a:cubicBezTo>
                  <a:pt x="123" y="24"/>
                  <a:pt x="120" y="33"/>
                  <a:pt x="123" y="37"/>
                </a:cubicBezTo>
                <a:cubicBezTo>
                  <a:pt x="125" y="40"/>
                  <a:pt x="133" y="41"/>
                  <a:pt x="135" y="42"/>
                </a:cubicBezTo>
                <a:cubicBezTo>
                  <a:pt x="137" y="43"/>
                  <a:pt x="128" y="43"/>
                  <a:pt x="124" y="44"/>
                </a:cubicBezTo>
                <a:cubicBezTo>
                  <a:pt x="120" y="45"/>
                  <a:pt x="119" y="48"/>
                  <a:pt x="126" y="49"/>
                </a:cubicBezTo>
                <a:cubicBezTo>
                  <a:pt x="134" y="51"/>
                  <a:pt x="141" y="54"/>
                  <a:pt x="144" y="48"/>
                </a:cubicBezTo>
                <a:cubicBezTo>
                  <a:pt x="148" y="41"/>
                  <a:pt x="143" y="32"/>
                  <a:pt x="140" y="28"/>
                </a:cubicBezTo>
                <a:cubicBezTo>
                  <a:pt x="137" y="24"/>
                  <a:pt x="133" y="29"/>
                  <a:pt x="132" y="33"/>
                </a:cubicBezTo>
                <a:cubicBezTo>
                  <a:pt x="131" y="30"/>
                  <a:pt x="132" y="29"/>
                  <a:pt x="134" y="25"/>
                </a:cubicBezTo>
                <a:cubicBezTo>
                  <a:pt x="136" y="20"/>
                  <a:pt x="134" y="19"/>
                  <a:pt x="129" y="15"/>
                </a:cubicBezTo>
                <a:cubicBezTo>
                  <a:pt x="124" y="12"/>
                  <a:pt x="121" y="14"/>
                  <a:pt x="120" y="14"/>
                </a:cubicBezTo>
                <a:cubicBezTo>
                  <a:pt x="116" y="16"/>
                  <a:pt x="115" y="22"/>
                  <a:pt x="118" y="24"/>
                </a:cubicBezTo>
                <a:cubicBezTo>
                  <a:pt x="121" y="26"/>
                  <a:pt x="123" y="21"/>
                  <a:pt x="125" y="21"/>
                </a:cubicBezTo>
                <a:close/>
                <a:moveTo>
                  <a:pt x="28" y="55"/>
                </a:moveTo>
                <a:cubicBezTo>
                  <a:pt x="28" y="55"/>
                  <a:pt x="29" y="54"/>
                  <a:pt x="32" y="56"/>
                </a:cubicBezTo>
                <a:cubicBezTo>
                  <a:pt x="34" y="59"/>
                  <a:pt x="37" y="61"/>
                  <a:pt x="36" y="55"/>
                </a:cubicBezTo>
                <a:cubicBezTo>
                  <a:pt x="36" y="50"/>
                  <a:pt x="30" y="48"/>
                  <a:pt x="26" y="49"/>
                </a:cubicBezTo>
                <a:cubicBezTo>
                  <a:pt x="22" y="50"/>
                  <a:pt x="21" y="54"/>
                  <a:pt x="23" y="61"/>
                </a:cubicBezTo>
                <a:cubicBezTo>
                  <a:pt x="21" y="57"/>
                  <a:pt x="16" y="46"/>
                  <a:pt x="8" y="48"/>
                </a:cubicBezTo>
                <a:cubicBezTo>
                  <a:pt x="0" y="49"/>
                  <a:pt x="4" y="62"/>
                  <a:pt x="8" y="64"/>
                </a:cubicBezTo>
                <a:cubicBezTo>
                  <a:pt x="12" y="65"/>
                  <a:pt x="11" y="63"/>
                  <a:pt x="13" y="59"/>
                </a:cubicBezTo>
                <a:cubicBezTo>
                  <a:pt x="14" y="56"/>
                  <a:pt x="15" y="58"/>
                  <a:pt x="15" y="58"/>
                </a:cubicBezTo>
                <a:cubicBezTo>
                  <a:pt x="15" y="58"/>
                  <a:pt x="12" y="62"/>
                  <a:pt x="15" y="66"/>
                </a:cubicBezTo>
                <a:cubicBezTo>
                  <a:pt x="19" y="70"/>
                  <a:pt x="28" y="71"/>
                  <a:pt x="31" y="65"/>
                </a:cubicBezTo>
                <a:cubicBezTo>
                  <a:pt x="35" y="59"/>
                  <a:pt x="28" y="55"/>
                  <a:pt x="28" y="55"/>
                </a:cubicBezTo>
                <a:close/>
                <a:moveTo>
                  <a:pt x="83" y="103"/>
                </a:moveTo>
                <a:cubicBezTo>
                  <a:pt x="80" y="100"/>
                  <a:pt x="79" y="97"/>
                  <a:pt x="77" y="98"/>
                </a:cubicBezTo>
                <a:cubicBezTo>
                  <a:pt x="75" y="99"/>
                  <a:pt x="70" y="99"/>
                  <a:pt x="70" y="99"/>
                </a:cubicBezTo>
                <a:cubicBezTo>
                  <a:pt x="70" y="99"/>
                  <a:pt x="81" y="108"/>
                  <a:pt x="85" y="113"/>
                </a:cubicBezTo>
                <a:cubicBezTo>
                  <a:pt x="88" y="118"/>
                  <a:pt x="94" y="134"/>
                  <a:pt x="94" y="134"/>
                </a:cubicBezTo>
                <a:cubicBezTo>
                  <a:pt x="94" y="134"/>
                  <a:pt x="107" y="135"/>
                  <a:pt x="110" y="131"/>
                </a:cubicBezTo>
                <a:cubicBezTo>
                  <a:pt x="103" y="125"/>
                  <a:pt x="101" y="113"/>
                  <a:pt x="98" y="109"/>
                </a:cubicBezTo>
                <a:cubicBezTo>
                  <a:pt x="94" y="109"/>
                  <a:pt x="86" y="106"/>
                  <a:pt x="83" y="103"/>
                </a:cubicBezTo>
                <a:close/>
                <a:moveTo>
                  <a:pt x="125" y="80"/>
                </a:moveTo>
                <a:cubicBezTo>
                  <a:pt x="121" y="82"/>
                  <a:pt x="115" y="86"/>
                  <a:pt x="109" y="87"/>
                </a:cubicBezTo>
                <a:cubicBezTo>
                  <a:pt x="104" y="87"/>
                  <a:pt x="102" y="87"/>
                  <a:pt x="100" y="89"/>
                </a:cubicBezTo>
                <a:cubicBezTo>
                  <a:pt x="98" y="90"/>
                  <a:pt x="95" y="93"/>
                  <a:pt x="88" y="94"/>
                </a:cubicBezTo>
                <a:cubicBezTo>
                  <a:pt x="82" y="95"/>
                  <a:pt x="80" y="96"/>
                  <a:pt x="83" y="99"/>
                </a:cubicBezTo>
                <a:cubicBezTo>
                  <a:pt x="86" y="102"/>
                  <a:pt x="91" y="106"/>
                  <a:pt x="102" y="106"/>
                </a:cubicBezTo>
                <a:cubicBezTo>
                  <a:pt x="112" y="106"/>
                  <a:pt x="125" y="96"/>
                  <a:pt x="130" y="87"/>
                </a:cubicBezTo>
                <a:cubicBezTo>
                  <a:pt x="136" y="79"/>
                  <a:pt x="129" y="79"/>
                  <a:pt x="125" y="80"/>
                </a:cubicBezTo>
                <a:close/>
                <a:moveTo>
                  <a:pt x="43" y="52"/>
                </a:moveTo>
                <a:cubicBezTo>
                  <a:pt x="50" y="53"/>
                  <a:pt x="54" y="49"/>
                  <a:pt x="54" y="45"/>
                </a:cubicBezTo>
                <a:cubicBezTo>
                  <a:pt x="54" y="41"/>
                  <a:pt x="51" y="36"/>
                  <a:pt x="51" y="36"/>
                </a:cubicBezTo>
                <a:cubicBezTo>
                  <a:pt x="51" y="36"/>
                  <a:pt x="58" y="47"/>
                  <a:pt x="61" y="47"/>
                </a:cubicBezTo>
                <a:cubicBezTo>
                  <a:pt x="65" y="48"/>
                  <a:pt x="68" y="45"/>
                  <a:pt x="66" y="37"/>
                </a:cubicBezTo>
                <a:cubicBezTo>
                  <a:pt x="65" y="29"/>
                  <a:pt x="60" y="25"/>
                  <a:pt x="52" y="28"/>
                </a:cubicBezTo>
                <a:cubicBezTo>
                  <a:pt x="44" y="31"/>
                  <a:pt x="39" y="35"/>
                  <a:pt x="40" y="38"/>
                </a:cubicBezTo>
                <a:cubicBezTo>
                  <a:pt x="41" y="40"/>
                  <a:pt x="42" y="43"/>
                  <a:pt x="42" y="43"/>
                </a:cubicBezTo>
                <a:cubicBezTo>
                  <a:pt x="42" y="43"/>
                  <a:pt x="39" y="43"/>
                  <a:pt x="37" y="39"/>
                </a:cubicBezTo>
                <a:cubicBezTo>
                  <a:pt x="35" y="34"/>
                  <a:pt x="37" y="25"/>
                  <a:pt x="37" y="25"/>
                </a:cubicBezTo>
                <a:cubicBezTo>
                  <a:pt x="37" y="25"/>
                  <a:pt x="37" y="32"/>
                  <a:pt x="42" y="31"/>
                </a:cubicBezTo>
                <a:cubicBezTo>
                  <a:pt x="47" y="31"/>
                  <a:pt x="47" y="23"/>
                  <a:pt x="45" y="17"/>
                </a:cubicBezTo>
                <a:cubicBezTo>
                  <a:pt x="44" y="10"/>
                  <a:pt x="42" y="8"/>
                  <a:pt x="38" y="11"/>
                </a:cubicBezTo>
                <a:cubicBezTo>
                  <a:pt x="34" y="14"/>
                  <a:pt x="29" y="21"/>
                  <a:pt x="30" y="34"/>
                </a:cubicBezTo>
                <a:cubicBezTo>
                  <a:pt x="30" y="47"/>
                  <a:pt x="35" y="52"/>
                  <a:pt x="43" y="52"/>
                </a:cubicBezTo>
                <a:close/>
                <a:moveTo>
                  <a:pt x="108" y="40"/>
                </a:moveTo>
                <a:cubicBezTo>
                  <a:pt x="104" y="40"/>
                  <a:pt x="102" y="42"/>
                  <a:pt x="102" y="46"/>
                </a:cubicBezTo>
                <a:cubicBezTo>
                  <a:pt x="102" y="51"/>
                  <a:pt x="102" y="45"/>
                  <a:pt x="98" y="44"/>
                </a:cubicBezTo>
                <a:cubicBezTo>
                  <a:pt x="94" y="43"/>
                  <a:pt x="88" y="44"/>
                  <a:pt x="87" y="48"/>
                </a:cubicBezTo>
                <a:cubicBezTo>
                  <a:pt x="86" y="53"/>
                  <a:pt x="86" y="56"/>
                  <a:pt x="83" y="51"/>
                </a:cubicBezTo>
                <a:cubicBezTo>
                  <a:pt x="81" y="45"/>
                  <a:pt x="75" y="46"/>
                  <a:pt x="76" y="52"/>
                </a:cubicBezTo>
                <a:cubicBezTo>
                  <a:pt x="78" y="58"/>
                  <a:pt x="79" y="63"/>
                  <a:pt x="84" y="61"/>
                </a:cubicBezTo>
                <a:cubicBezTo>
                  <a:pt x="90" y="60"/>
                  <a:pt x="93" y="58"/>
                  <a:pt x="94" y="51"/>
                </a:cubicBezTo>
                <a:cubicBezTo>
                  <a:pt x="95" y="44"/>
                  <a:pt x="95" y="54"/>
                  <a:pt x="99" y="54"/>
                </a:cubicBezTo>
                <a:cubicBezTo>
                  <a:pt x="104" y="54"/>
                  <a:pt x="113" y="55"/>
                  <a:pt x="116" y="48"/>
                </a:cubicBezTo>
                <a:cubicBezTo>
                  <a:pt x="120" y="41"/>
                  <a:pt x="120" y="39"/>
                  <a:pt x="117" y="36"/>
                </a:cubicBezTo>
                <a:cubicBezTo>
                  <a:pt x="114" y="33"/>
                  <a:pt x="118" y="35"/>
                  <a:pt x="119" y="33"/>
                </a:cubicBezTo>
                <a:cubicBezTo>
                  <a:pt x="121" y="31"/>
                  <a:pt x="120" y="26"/>
                  <a:pt x="114" y="23"/>
                </a:cubicBezTo>
                <a:cubicBezTo>
                  <a:pt x="109" y="21"/>
                  <a:pt x="99" y="24"/>
                  <a:pt x="96" y="29"/>
                </a:cubicBezTo>
                <a:cubicBezTo>
                  <a:pt x="93" y="34"/>
                  <a:pt x="98" y="19"/>
                  <a:pt x="88" y="22"/>
                </a:cubicBezTo>
                <a:cubicBezTo>
                  <a:pt x="77" y="26"/>
                  <a:pt x="80" y="31"/>
                  <a:pt x="76" y="33"/>
                </a:cubicBezTo>
                <a:cubicBezTo>
                  <a:pt x="72" y="35"/>
                  <a:pt x="69" y="35"/>
                  <a:pt x="70" y="39"/>
                </a:cubicBezTo>
                <a:cubicBezTo>
                  <a:pt x="71" y="44"/>
                  <a:pt x="74" y="44"/>
                  <a:pt x="78" y="43"/>
                </a:cubicBezTo>
                <a:cubicBezTo>
                  <a:pt x="83" y="42"/>
                  <a:pt x="86" y="40"/>
                  <a:pt x="87" y="34"/>
                </a:cubicBezTo>
                <a:cubicBezTo>
                  <a:pt x="88" y="28"/>
                  <a:pt x="88" y="35"/>
                  <a:pt x="89" y="38"/>
                </a:cubicBezTo>
                <a:cubicBezTo>
                  <a:pt x="91" y="41"/>
                  <a:pt x="98" y="43"/>
                  <a:pt x="102" y="39"/>
                </a:cubicBezTo>
                <a:cubicBezTo>
                  <a:pt x="106" y="35"/>
                  <a:pt x="106" y="31"/>
                  <a:pt x="107" y="30"/>
                </a:cubicBezTo>
                <a:cubicBezTo>
                  <a:pt x="108" y="28"/>
                  <a:pt x="108" y="30"/>
                  <a:pt x="109" y="34"/>
                </a:cubicBezTo>
                <a:cubicBezTo>
                  <a:pt x="109" y="37"/>
                  <a:pt x="110" y="38"/>
                  <a:pt x="112" y="40"/>
                </a:cubicBezTo>
                <a:cubicBezTo>
                  <a:pt x="115" y="41"/>
                  <a:pt x="112" y="40"/>
                  <a:pt x="108" y="40"/>
                </a:cubicBezTo>
                <a:close/>
                <a:moveTo>
                  <a:pt x="139" y="55"/>
                </a:moveTo>
                <a:cubicBezTo>
                  <a:pt x="135" y="56"/>
                  <a:pt x="134" y="58"/>
                  <a:pt x="134" y="61"/>
                </a:cubicBezTo>
                <a:cubicBezTo>
                  <a:pt x="133" y="65"/>
                  <a:pt x="139" y="65"/>
                  <a:pt x="139" y="65"/>
                </a:cubicBezTo>
                <a:cubicBezTo>
                  <a:pt x="139" y="65"/>
                  <a:pt x="133" y="65"/>
                  <a:pt x="131" y="66"/>
                </a:cubicBezTo>
                <a:cubicBezTo>
                  <a:pt x="129" y="67"/>
                  <a:pt x="129" y="71"/>
                  <a:pt x="128" y="74"/>
                </a:cubicBezTo>
                <a:cubicBezTo>
                  <a:pt x="128" y="78"/>
                  <a:pt x="131" y="76"/>
                  <a:pt x="135" y="75"/>
                </a:cubicBezTo>
                <a:cubicBezTo>
                  <a:pt x="139" y="74"/>
                  <a:pt x="142" y="67"/>
                  <a:pt x="146" y="61"/>
                </a:cubicBezTo>
                <a:cubicBezTo>
                  <a:pt x="149" y="55"/>
                  <a:pt x="144" y="53"/>
                  <a:pt x="139" y="55"/>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0" name="Freeform 80"/>
          <p:cNvSpPr>
            <a:spLocks noEditPoints="1"/>
          </p:cNvSpPr>
          <p:nvPr/>
        </p:nvSpPr>
        <p:spPr bwMode="auto">
          <a:xfrm>
            <a:off x="1687720" y="3895592"/>
            <a:ext cx="370669" cy="591707"/>
          </a:xfrm>
          <a:custGeom>
            <a:avLst/>
            <a:gdLst>
              <a:gd name="T0" fmla="*/ 59 w 82"/>
              <a:gd name="T1" fmla="*/ 72 h 132"/>
              <a:gd name="T2" fmla="*/ 52 w 82"/>
              <a:gd name="T3" fmla="*/ 77 h 132"/>
              <a:gd name="T4" fmla="*/ 48 w 82"/>
              <a:gd name="T5" fmla="*/ 80 h 132"/>
              <a:gd name="T6" fmla="*/ 58 w 82"/>
              <a:gd name="T7" fmla="*/ 99 h 132"/>
              <a:gd name="T8" fmla="*/ 54 w 82"/>
              <a:gd name="T9" fmla="*/ 115 h 132"/>
              <a:gd name="T10" fmla="*/ 66 w 82"/>
              <a:gd name="T11" fmla="*/ 132 h 132"/>
              <a:gd name="T12" fmla="*/ 82 w 82"/>
              <a:gd name="T13" fmla="*/ 111 h 132"/>
              <a:gd name="T14" fmla="*/ 59 w 82"/>
              <a:gd name="T15" fmla="*/ 72 h 132"/>
              <a:gd name="T16" fmla="*/ 82 w 82"/>
              <a:gd name="T17" fmla="*/ 21 h 132"/>
              <a:gd name="T18" fmla="*/ 66 w 82"/>
              <a:gd name="T19" fmla="*/ 0 h 132"/>
              <a:gd name="T20" fmla="*/ 54 w 82"/>
              <a:gd name="T21" fmla="*/ 17 h 132"/>
              <a:gd name="T22" fmla="*/ 58 w 82"/>
              <a:gd name="T23" fmla="*/ 33 h 132"/>
              <a:gd name="T24" fmla="*/ 37 w 82"/>
              <a:gd name="T25" fmla="*/ 62 h 132"/>
              <a:gd name="T26" fmla="*/ 0 w 82"/>
              <a:gd name="T27" fmla="*/ 111 h 132"/>
              <a:gd name="T28" fmla="*/ 17 w 82"/>
              <a:gd name="T29" fmla="*/ 132 h 132"/>
              <a:gd name="T30" fmla="*/ 29 w 82"/>
              <a:gd name="T31" fmla="*/ 115 h 132"/>
              <a:gd name="T32" fmla="*/ 25 w 82"/>
              <a:gd name="T33" fmla="*/ 99 h 132"/>
              <a:gd name="T34" fmla="*/ 45 w 82"/>
              <a:gd name="T35" fmla="*/ 70 h 132"/>
              <a:gd name="T36" fmla="*/ 82 w 82"/>
              <a:gd name="T37" fmla="*/ 21 h 132"/>
              <a:gd name="T38" fmla="*/ 23 w 82"/>
              <a:gd name="T39" fmla="*/ 60 h 132"/>
              <a:gd name="T40" fmla="*/ 31 w 82"/>
              <a:gd name="T41" fmla="*/ 55 h 132"/>
              <a:gd name="T42" fmla="*/ 34 w 82"/>
              <a:gd name="T43" fmla="*/ 52 h 132"/>
              <a:gd name="T44" fmla="*/ 25 w 82"/>
              <a:gd name="T45" fmla="*/ 33 h 132"/>
              <a:gd name="T46" fmla="*/ 29 w 82"/>
              <a:gd name="T47" fmla="*/ 17 h 132"/>
              <a:gd name="T48" fmla="*/ 17 w 82"/>
              <a:gd name="T49" fmla="*/ 0 h 132"/>
              <a:gd name="T50" fmla="*/ 0 w 82"/>
              <a:gd name="T51" fmla="*/ 21 h 132"/>
              <a:gd name="T52" fmla="*/ 23 w 82"/>
              <a:gd name="T53" fmla="*/ 6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132">
                <a:moveTo>
                  <a:pt x="59" y="72"/>
                </a:moveTo>
                <a:cubicBezTo>
                  <a:pt x="57" y="74"/>
                  <a:pt x="54" y="75"/>
                  <a:pt x="52" y="77"/>
                </a:cubicBezTo>
                <a:cubicBezTo>
                  <a:pt x="51" y="78"/>
                  <a:pt x="49" y="79"/>
                  <a:pt x="48" y="80"/>
                </a:cubicBezTo>
                <a:cubicBezTo>
                  <a:pt x="56" y="87"/>
                  <a:pt x="58" y="93"/>
                  <a:pt x="58" y="99"/>
                </a:cubicBezTo>
                <a:cubicBezTo>
                  <a:pt x="58" y="107"/>
                  <a:pt x="54" y="111"/>
                  <a:pt x="54" y="115"/>
                </a:cubicBezTo>
                <a:cubicBezTo>
                  <a:pt x="54" y="120"/>
                  <a:pt x="54" y="132"/>
                  <a:pt x="66" y="132"/>
                </a:cubicBezTo>
                <a:cubicBezTo>
                  <a:pt x="78" y="132"/>
                  <a:pt x="82" y="120"/>
                  <a:pt x="82" y="111"/>
                </a:cubicBezTo>
                <a:cubicBezTo>
                  <a:pt x="82" y="104"/>
                  <a:pt x="79" y="89"/>
                  <a:pt x="59" y="72"/>
                </a:cubicBezTo>
                <a:close/>
                <a:moveTo>
                  <a:pt x="82" y="21"/>
                </a:moveTo>
                <a:cubicBezTo>
                  <a:pt x="82" y="13"/>
                  <a:pt x="78" y="0"/>
                  <a:pt x="66" y="0"/>
                </a:cubicBezTo>
                <a:cubicBezTo>
                  <a:pt x="54" y="0"/>
                  <a:pt x="54" y="13"/>
                  <a:pt x="54" y="17"/>
                </a:cubicBezTo>
                <a:cubicBezTo>
                  <a:pt x="54" y="21"/>
                  <a:pt x="58" y="25"/>
                  <a:pt x="58" y="33"/>
                </a:cubicBezTo>
                <a:cubicBezTo>
                  <a:pt x="58" y="41"/>
                  <a:pt x="54" y="50"/>
                  <a:pt x="37" y="62"/>
                </a:cubicBezTo>
                <a:cubicBezTo>
                  <a:pt x="4" y="82"/>
                  <a:pt x="0" y="103"/>
                  <a:pt x="0" y="111"/>
                </a:cubicBezTo>
                <a:cubicBezTo>
                  <a:pt x="0" y="120"/>
                  <a:pt x="4" y="132"/>
                  <a:pt x="17" y="132"/>
                </a:cubicBezTo>
                <a:cubicBezTo>
                  <a:pt x="29" y="132"/>
                  <a:pt x="29" y="120"/>
                  <a:pt x="29" y="115"/>
                </a:cubicBezTo>
                <a:cubicBezTo>
                  <a:pt x="29" y="111"/>
                  <a:pt x="25" y="107"/>
                  <a:pt x="25" y="99"/>
                </a:cubicBezTo>
                <a:cubicBezTo>
                  <a:pt x="25" y="91"/>
                  <a:pt x="29" y="82"/>
                  <a:pt x="45" y="70"/>
                </a:cubicBezTo>
                <a:cubicBezTo>
                  <a:pt x="78" y="50"/>
                  <a:pt x="82" y="29"/>
                  <a:pt x="82" y="21"/>
                </a:cubicBezTo>
                <a:close/>
                <a:moveTo>
                  <a:pt x="23" y="60"/>
                </a:moveTo>
                <a:cubicBezTo>
                  <a:pt x="26" y="59"/>
                  <a:pt x="28" y="57"/>
                  <a:pt x="31" y="55"/>
                </a:cubicBezTo>
                <a:cubicBezTo>
                  <a:pt x="32" y="54"/>
                  <a:pt x="33" y="53"/>
                  <a:pt x="34" y="52"/>
                </a:cubicBezTo>
                <a:cubicBezTo>
                  <a:pt x="27" y="45"/>
                  <a:pt x="25" y="39"/>
                  <a:pt x="25" y="33"/>
                </a:cubicBezTo>
                <a:cubicBezTo>
                  <a:pt x="25" y="25"/>
                  <a:pt x="29" y="21"/>
                  <a:pt x="29" y="17"/>
                </a:cubicBezTo>
                <a:cubicBezTo>
                  <a:pt x="29" y="13"/>
                  <a:pt x="29" y="0"/>
                  <a:pt x="17" y="0"/>
                </a:cubicBezTo>
                <a:cubicBezTo>
                  <a:pt x="4" y="0"/>
                  <a:pt x="0" y="13"/>
                  <a:pt x="0" y="21"/>
                </a:cubicBezTo>
                <a:cubicBezTo>
                  <a:pt x="0" y="28"/>
                  <a:pt x="3" y="43"/>
                  <a:pt x="23" y="6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1" name="Freeform 81"/>
          <p:cNvSpPr/>
          <p:nvPr/>
        </p:nvSpPr>
        <p:spPr bwMode="auto">
          <a:xfrm>
            <a:off x="2688031" y="3921936"/>
            <a:ext cx="482890" cy="411478"/>
          </a:xfrm>
          <a:custGeom>
            <a:avLst/>
            <a:gdLst>
              <a:gd name="T0" fmla="*/ 17 w 107"/>
              <a:gd name="T1" fmla="*/ 78 h 92"/>
              <a:gd name="T2" fmla="*/ 9 w 107"/>
              <a:gd name="T3" fmla="*/ 66 h 92"/>
              <a:gd name="T4" fmla="*/ 0 w 107"/>
              <a:gd name="T5" fmla="*/ 66 h 92"/>
              <a:gd name="T6" fmla="*/ 1 w 107"/>
              <a:gd name="T7" fmla="*/ 74 h 92"/>
              <a:gd name="T8" fmla="*/ 17 w 107"/>
              <a:gd name="T9" fmla="*/ 90 h 92"/>
              <a:gd name="T10" fmla="*/ 38 w 107"/>
              <a:gd name="T11" fmla="*/ 56 h 92"/>
              <a:gd name="T12" fmla="*/ 38 w 107"/>
              <a:gd name="T13" fmla="*/ 16 h 92"/>
              <a:gd name="T14" fmla="*/ 63 w 107"/>
              <a:gd name="T15" fmla="*/ 16 h 92"/>
              <a:gd name="T16" fmla="*/ 63 w 107"/>
              <a:gd name="T17" fmla="*/ 66 h 92"/>
              <a:gd name="T18" fmla="*/ 83 w 107"/>
              <a:gd name="T19" fmla="*/ 90 h 92"/>
              <a:gd name="T20" fmla="*/ 104 w 107"/>
              <a:gd name="T21" fmla="*/ 62 h 92"/>
              <a:gd name="T22" fmla="*/ 96 w 107"/>
              <a:gd name="T23" fmla="*/ 62 h 92"/>
              <a:gd name="T24" fmla="*/ 95 w 107"/>
              <a:gd name="T25" fmla="*/ 74 h 92"/>
              <a:gd name="T26" fmla="*/ 79 w 107"/>
              <a:gd name="T27" fmla="*/ 63 h 92"/>
              <a:gd name="T28" fmla="*/ 79 w 107"/>
              <a:gd name="T29" fmla="*/ 16 h 92"/>
              <a:gd name="T30" fmla="*/ 90 w 107"/>
              <a:gd name="T31" fmla="*/ 16 h 92"/>
              <a:gd name="T32" fmla="*/ 97 w 107"/>
              <a:gd name="T33" fmla="*/ 15 h 92"/>
              <a:gd name="T34" fmla="*/ 101 w 107"/>
              <a:gd name="T35" fmla="*/ 11 h 92"/>
              <a:gd name="T36" fmla="*/ 104 w 107"/>
              <a:gd name="T37" fmla="*/ 6 h 92"/>
              <a:gd name="T38" fmla="*/ 105 w 107"/>
              <a:gd name="T39" fmla="*/ 0 h 92"/>
              <a:gd name="T40" fmla="*/ 100 w 107"/>
              <a:gd name="T41" fmla="*/ 0 h 92"/>
              <a:gd name="T42" fmla="*/ 97 w 107"/>
              <a:gd name="T43" fmla="*/ 2 h 92"/>
              <a:gd name="T44" fmla="*/ 91 w 107"/>
              <a:gd name="T45" fmla="*/ 4 h 92"/>
              <a:gd name="T46" fmla="*/ 23 w 107"/>
              <a:gd name="T47" fmla="*/ 4 h 92"/>
              <a:gd name="T48" fmla="*/ 13 w 107"/>
              <a:gd name="T49" fmla="*/ 6 h 92"/>
              <a:gd name="T50" fmla="*/ 6 w 107"/>
              <a:gd name="T51" fmla="*/ 12 h 92"/>
              <a:gd name="T52" fmla="*/ 2 w 107"/>
              <a:gd name="T53" fmla="*/ 19 h 92"/>
              <a:gd name="T54" fmla="*/ 1 w 107"/>
              <a:gd name="T55" fmla="*/ 25 h 92"/>
              <a:gd name="T56" fmla="*/ 7 w 107"/>
              <a:gd name="T57" fmla="*/ 25 h 92"/>
              <a:gd name="T58" fmla="*/ 8 w 107"/>
              <a:gd name="T59" fmla="*/ 24 h 92"/>
              <a:gd name="T60" fmla="*/ 10 w 107"/>
              <a:gd name="T61" fmla="*/ 20 h 92"/>
              <a:gd name="T62" fmla="*/ 14 w 107"/>
              <a:gd name="T63" fmla="*/ 18 h 92"/>
              <a:gd name="T64" fmla="*/ 21 w 107"/>
              <a:gd name="T65" fmla="*/ 16 h 92"/>
              <a:gd name="T66" fmla="*/ 30 w 107"/>
              <a:gd name="T67" fmla="*/ 16 h 92"/>
              <a:gd name="T68" fmla="*/ 30 w 107"/>
              <a:gd name="T69" fmla="*/ 37 h 92"/>
              <a:gd name="T70" fmla="*/ 17 w 107"/>
              <a:gd name="T71" fmla="*/ 7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 h="92">
                <a:moveTo>
                  <a:pt x="17" y="78"/>
                </a:moveTo>
                <a:cubicBezTo>
                  <a:pt x="13" y="78"/>
                  <a:pt x="9" y="75"/>
                  <a:pt x="9" y="66"/>
                </a:cubicBezTo>
                <a:cubicBezTo>
                  <a:pt x="0" y="66"/>
                  <a:pt x="0" y="66"/>
                  <a:pt x="0" y="66"/>
                </a:cubicBezTo>
                <a:cubicBezTo>
                  <a:pt x="0" y="69"/>
                  <a:pt x="0" y="71"/>
                  <a:pt x="1" y="74"/>
                </a:cubicBezTo>
                <a:cubicBezTo>
                  <a:pt x="1" y="74"/>
                  <a:pt x="1" y="90"/>
                  <a:pt x="17" y="90"/>
                </a:cubicBezTo>
                <a:cubicBezTo>
                  <a:pt x="41" y="90"/>
                  <a:pt x="38" y="47"/>
                  <a:pt x="38" y="56"/>
                </a:cubicBezTo>
                <a:cubicBezTo>
                  <a:pt x="38" y="16"/>
                  <a:pt x="38" y="16"/>
                  <a:pt x="38" y="16"/>
                </a:cubicBezTo>
                <a:cubicBezTo>
                  <a:pt x="63" y="16"/>
                  <a:pt x="63" y="16"/>
                  <a:pt x="63" y="16"/>
                </a:cubicBezTo>
                <a:cubicBezTo>
                  <a:pt x="63" y="66"/>
                  <a:pt x="63" y="66"/>
                  <a:pt x="63" y="66"/>
                </a:cubicBezTo>
                <a:cubicBezTo>
                  <a:pt x="63" y="92"/>
                  <a:pt x="81" y="90"/>
                  <a:pt x="83" y="90"/>
                </a:cubicBezTo>
                <a:cubicBezTo>
                  <a:pt x="107" y="90"/>
                  <a:pt x="104" y="59"/>
                  <a:pt x="104" y="62"/>
                </a:cubicBezTo>
                <a:cubicBezTo>
                  <a:pt x="96" y="62"/>
                  <a:pt x="96" y="62"/>
                  <a:pt x="96" y="62"/>
                </a:cubicBezTo>
                <a:cubicBezTo>
                  <a:pt x="96" y="66"/>
                  <a:pt x="96" y="71"/>
                  <a:pt x="95" y="74"/>
                </a:cubicBezTo>
                <a:cubicBezTo>
                  <a:pt x="93" y="84"/>
                  <a:pt x="79" y="82"/>
                  <a:pt x="79" y="63"/>
                </a:cubicBezTo>
                <a:cubicBezTo>
                  <a:pt x="79" y="16"/>
                  <a:pt x="79" y="16"/>
                  <a:pt x="79" y="16"/>
                </a:cubicBezTo>
                <a:cubicBezTo>
                  <a:pt x="90" y="16"/>
                  <a:pt x="90" y="16"/>
                  <a:pt x="90" y="16"/>
                </a:cubicBezTo>
                <a:cubicBezTo>
                  <a:pt x="93" y="16"/>
                  <a:pt x="95" y="16"/>
                  <a:pt x="97" y="15"/>
                </a:cubicBezTo>
                <a:cubicBezTo>
                  <a:pt x="99" y="14"/>
                  <a:pt x="100" y="13"/>
                  <a:pt x="101" y="11"/>
                </a:cubicBezTo>
                <a:cubicBezTo>
                  <a:pt x="103" y="10"/>
                  <a:pt x="103" y="8"/>
                  <a:pt x="104" y="6"/>
                </a:cubicBezTo>
                <a:cubicBezTo>
                  <a:pt x="104" y="4"/>
                  <a:pt x="105" y="2"/>
                  <a:pt x="105" y="0"/>
                </a:cubicBezTo>
                <a:cubicBezTo>
                  <a:pt x="100" y="0"/>
                  <a:pt x="100" y="0"/>
                  <a:pt x="100" y="0"/>
                </a:cubicBezTo>
                <a:cubicBezTo>
                  <a:pt x="99" y="1"/>
                  <a:pt x="98" y="1"/>
                  <a:pt x="97" y="2"/>
                </a:cubicBezTo>
                <a:cubicBezTo>
                  <a:pt x="95" y="3"/>
                  <a:pt x="93" y="4"/>
                  <a:pt x="91" y="4"/>
                </a:cubicBezTo>
                <a:cubicBezTo>
                  <a:pt x="23" y="4"/>
                  <a:pt x="23" y="4"/>
                  <a:pt x="23" y="4"/>
                </a:cubicBezTo>
                <a:cubicBezTo>
                  <a:pt x="19" y="4"/>
                  <a:pt x="16" y="5"/>
                  <a:pt x="13" y="6"/>
                </a:cubicBezTo>
                <a:cubicBezTo>
                  <a:pt x="10" y="8"/>
                  <a:pt x="8" y="10"/>
                  <a:pt x="6" y="12"/>
                </a:cubicBezTo>
                <a:cubicBezTo>
                  <a:pt x="4" y="14"/>
                  <a:pt x="3" y="17"/>
                  <a:pt x="2" y="19"/>
                </a:cubicBezTo>
                <a:cubicBezTo>
                  <a:pt x="2" y="21"/>
                  <a:pt x="2" y="23"/>
                  <a:pt x="1" y="25"/>
                </a:cubicBezTo>
                <a:cubicBezTo>
                  <a:pt x="7" y="25"/>
                  <a:pt x="7" y="25"/>
                  <a:pt x="7" y="25"/>
                </a:cubicBezTo>
                <a:cubicBezTo>
                  <a:pt x="7" y="24"/>
                  <a:pt x="7" y="24"/>
                  <a:pt x="8" y="24"/>
                </a:cubicBezTo>
                <a:cubicBezTo>
                  <a:pt x="8" y="23"/>
                  <a:pt x="9" y="21"/>
                  <a:pt x="10" y="20"/>
                </a:cubicBezTo>
                <a:cubicBezTo>
                  <a:pt x="10" y="19"/>
                  <a:pt x="12" y="18"/>
                  <a:pt x="14" y="18"/>
                </a:cubicBezTo>
                <a:cubicBezTo>
                  <a:pt x="15" y="17"/>
                  <a:pt x="18" y="16"/>
                  <a:pt x="21" y="16"/>
                </a:cubicBezTo>
                <a:cubicBezTo>
                  <a:pt x="30" y="16"/>
                  <a:pt x="30" y="16"/>
                  <a:pt x="30" y="16"/>
                </a:cubicBezTo>
                <a:cubicBezTo>
                  <a:pt x="30" y="37"/>
                  <a:pt x="30" y="37"/>
                  <a:pt x="30" y="37"/>
                </a:cubicBezTo>
                <a:cubicBezTo>
                  <a:pt x="30" y="66"/>
                  <a:pt x="25" y="78"/>
                  <a:pt x="17" y="7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2" name="Freeform 82"/>
          <p:cNvSpPr/>
          <p:nvPr/>
        </p:nvSpPr>
        <p:spPr bwMode="auto">
          <a:xfrm>
            <a:off x="3710216" y="3900562"/>
            <a:ext cx="445485" cy="557703"/>
          </a:xfrm>
          <a:custGeom>
            <a:avLst/>
            <a:gdLst>
              <a:gd name="T0" fmla="*/ 95 w 99"/>
              <a:gd name="T1" fmla="*/ 124 h 124"/>
              <a:gd name="T2" fmla="*/ 99 w 99"/>
              <a:gd name="T3" fmla="*/ 91 h 124"/>
              <a:gd name="T4" fmla="*/ 95 w 99"/>
              <a:gd name="T5" fmla="*/ 91 h 124"/>
              <a:gd name="T6" fmla="*/ 90 w 99"/>
              <a:gd name="T7" fmla="*/ 104 h 124"/>
              <a:gd name="T8" fmla="*/ 81 w 99"/>
              <a:gd name="T9" fmla="*/ 107 h 124"/>
              <a:gd name="T10" fmla="*/ 27 w 99"/>
              <a:gd name="T11" fmla="*/ 107 h 124"/>
              <a:gd name="T12" fmla="*/ 70 w 99"/>
              <a:gd name="T13" fmla="*/ 62 h 124"/>
              <a:gd name="T14" fmla="*/ 26 w 99"/>
              <a:gd name="T15" fmla="*/ 14 h 124"/>
              <a:gd name="T16" fmla="*/ 25 w 99"/>
              <a:gd name="T17" fmla="*/ 12 h 124"/>
              <a:gd name="T18" fmla="*/ 25 w 99"/>
              <a:gd name="T19" fmla="*/ 10 h 124"/>
              <a:gd name="T20" fmla="*/ 26 w 99"/>
              <a:gd name="T21" fmla="*/ 9 h 124"/>
              <a:gd name="T22" fmla="*/ 29 w 99"/>
              <a:gd name="T23" fmla="*/ 9 h 124"/>
              <a:gd name="T24" fmla="*/ 63 w 99"/>
              <a:gd name="T25" fmla="*/ 9 h 124"/>
              <a:gd name="T26" fmla="*/ 73 w 99"/>
              <a:gd name="T27" fmla="*/ 11 h 124"/>
              <a:gd name="T28" fmla="*/ 85 w 99"/>
              <a:gd name="T29" fmla="*/ 18 h 124"/>
              <a:gd name="T30" fmla="*/ 91 w 99"/>
              <a:gd name="T31" fmla="*/ 26 h 124"/>
              <a:gd name="T32" fmla="*/ 95 w 99"/>
              <a:gd name="T33" fmla="*/ 37 h 124"/>
              <a:gd name="T34" fmla="*/ 99 w 99"/>
              <a:gd name="T35" fmla="*/ 37 h 124"/>
              <a:gd name="T36" fmla="*/ 95 w 99"/>
              <a:gd name="T37" fmla="*/ 0 h 124"/>
              <a:gd name="T38" fmla="*/ 0 w 99"/>
              <a:gd name="T39" fmla="*/ 0 h 124"/>
              <a:gd name="T40" fmla="*/ 59 w 99"/>
              <a:gd name="T41" fmla="*/ 64 h 124"/>
              <a:gd name="T42" fmla="*/ 0 w 99"/>
              <a:gd name="T43" fmla="*/ 124 h 124"/>
              <a:gd name="T44" fmla="*/ 95 w 99"/>
              <a:gd name="T4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 h="124">
                <a:moveTo>
                  <a:pt x="95" y="124"/>
                </a:moveTo>
                <a:cubicBezTo>
                  <a:pt x="99" y="91"/>
                  <a:pt x="99" y="91"/>
                  <a:pt x="99" y="91"/>
                </a:cubicBezTo>
                <a:cubicBezTo>
                  <a:pt x="95" y="91"/>
                  <a:pt x="95" y="91"/>
                  <a:pt x="95" y="91"/>
                </a:cubicBezTo>
                <a:cubicBezTo>
                  <a:pt x="94" y="96"/>
                  <a:pt x="93" y="101"/>
                  <a:pt x="90" y="104"/>
                </a:cubicBezTo>
                <a:cubicBezTo>
                  <a:pt x="88" y="107"/>
                  <a:pt x="85" y="107"/>
                  <a:pt x="81" y="107"/>
                </a:cubicBezTo>
                <a:cubicBezTo>
                  <a:pt x="27" y="107"/>
                  <a:pt x="27" y="107"/>
                  <a:pt x="27" y="107"/>
                </a:cubicBezTo>
                <a:cubicBezTo>
                  <a:pt x="70" y="62"/>
                  <a:pt x="70" y="62"/>
                  <a:pt x="70" y="62"/>
                </a:cubicBezTo>
                <a:cubicBezTo>
                  <a:pt x="26" y="14"/>
                  <a:pt x="26" y="14"/>
                  <a:pt x="26" y="14"/>
                </a:cubicBezTo>
                <a:cubicBezTo>
                  <a:pt x="25" y="13"/>
                  <a:pt x="25" y="13"/>
                  <a:pt x="25" y="12"/>
                </a:cubicBezTo>
                <a:cubicBezTo>
                  <a:pt x="25" y="11"/>
                  <a:pt x="25" y="11"/>
                  <a:pt x="25" y="10"/>
                </a:cubicBezTo>
                <a:cubicBezTo>
                  <a:pt x="25" y="10"/>
                  <a:pt x="26" y="9"/>
                  <a:pt x="26" y="9"/>
                </a:cubicBezTo>
                <a:cubicBezTo>
                  <a:pt x="27" y="9"/>
                  <a:pt x="28" y="9"/>
                  <a:pt x="29" y="9"/>
                </a:cubicBezTo>
                <a:cubicBezTo>
                  <a:pt x="63" y="9"/>
                  <a:pt x="63" y="9"/>
                  <a:pt x="63" y="9"/>
                </a:cubicBezTo>
                <a:cubicBezTo>
                  <a:pt x="67" y="9"/>
                  <a:pt x="70" y="9"/>
                  <a:pt x="73" y="11"/>
                </a:cubicBezTo>
                <a:cubicBezTo>
                  <a:pt x="77" y="12"/>
                  <a:pt x="82" y="16"/>
                  <a:pt x="85" y="18"/>
                </a:cubicBezTo>
                <a:cubicBezTo>
                  <a:pt x="87" y="21"/>
                  <a:pt x="89" y="23"/>
                  <a:pt x="91" y="26"/>
                </a:cubicBezTo>
                <a:cubicBezTo>
                  <a:pt x="93" y="30"/>
                  <a:pt x="94" y="34"/>
                  <a:pt x="95" y="37"/>
                </a:cubicBezTo>
                <a:cubicBezTo>
                  <a:pt x="99" y="37"/>
                  <a:pt x="99" y="37"/>
                  <a:pt x="99" y="37"/>
                </a:cubicBezTo>
                <a:cubicBezTo>
                  <a:pt x="95" y="0"/>
                  <a:pt x="95" y="0"/>
                  <a:pt x="95" y="0"/>
                </a:cubicBezTo>
                <a:cubicBezTo>
                  <a:pt x="0" y="0"/>
                  <a:pt x="0" y="0"/>
                  <a:pt x="0" y="0"/>
                </a:cubicBezTo>
                <a:cubicBezTo>
                  <a:pt x="59" y="64"/>
                  <a:pt x="59" y="64"/>
                  <a:pt x="59" y="64"/>
                </a:cubicBezTo>
                <a:cubicBezTo>
                  <a:pt x="0" y="124"/>
                  <a:pt x="0" y="124"/>
                  <a:pt x="0" y="124"/>
                </a:cubicBezTo>
                <a:lnTo>
                  <a:pt x="95" y="12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3" name="Freeform 83"/>
          <p:cNvSpPr/>
          <p:nvPr/>
        </p:nvSpPr>
        <p:spPr bwMode="auto">
          <a:xfrm>
            <a:off x="4702575" y="3897082"/>
            <a:ext cx="612114" cy="581508"/>
          </a:xfrm>
          <a:custGeom>
            <a:avLst/>
            <a:gdLst>
              <a:gd name="T0" fmla="*/ 112 w 180"/>
              <a:gd name="T1" fmla="*/ 64 h 171"/>
              <a:gd name="T2" fmla="*/ 90 w 180"/>
              <a:gd name="T3" fmla="*/ 0 h 171"/>
              <a:gd name="T4" fmla="*/ 67 w 180"/>
              <a:gd name="T5" fmla="*/ 64 h 171"/>
              <a:gd name="T6" fmla="*/ 0 w 180"/>
              <a:gd name="T7" fmla="*/ 64 h 171"/>
              <a:gd name="T8" fmla="*/ 53 w 180"/>
              <a:gd name="T9" fmla="*/ 106 h 171"/>
              <a:gd name="T10" fmla="*/ 34 w 180"/>
              <a:gd name="T11" fmla="*/ 171 h 171"/>
              <a:gd name="T12" fmla="*/ 90 w 180"/>
              <a:gd name="T13" fmla="*/ 132 h 171"/>
              <a:gd name="T14" fmla="*/ 145 w 180"/>
              <a:gd name="T15" fmla="*/ 171 h 171"/>
              <a:gd name="T16" fmla="*/ 125 w 180"/>
              <a:gd name="T17" fmla="*/ 106 h 171"/>
              <a:gd name="T18" fmla="*/ 180 w 180"/>
              <a:gd name="T19" fmla="*/ 64 h 171"/>
              <a:gd name="T20" fmla="*/ 112 w 180"/>
              <a:gd name="T21" fmla="*/ 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71">
                <a:moveTo>
                  <a:pt x="112" y="64"/>
                </a:moveTo>
                <a:lnTo>
                  <a:pt x="90" y="0"/>
                </a:lnTo>
                <a:lnTo>
                  <a:pt x="67" y="64"/>
                </a:lnTo>
                <a:lnTo>
                  <a:pt x="0" y="64"/>
                </a:lnTo>
                <a:lnTo>
                  <a:pt x="53" y="106"/>
                </a:lnTo>
                <a:lnTo>
                  <a:pt x="34" y="171"/>
                </a:lnTo>
                <a:lnTo>
                  <a:pt x="90" y="132"/>
                </a:lnTo>
                <a:lnTo>
                  <a:pt x="145" y="171"/>
                </a:lnTo>
                <a:lnTo>
                  <a:pt x="125" y="106"/>
                </a:lnTo>
                <a:lnTo>
                  <a:pt x="180" y="64"/>
                </a:lnTo>
                <a:lnTo>
                  <a:pt x="112" y="64"/>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4" name="Freeform 84"/>
          <p:cNvSpPr>
            <a:spLocks noEditPoints="1"/>
          </p:cNvSpPr>
          <p:nvPr/>
        </p:nvSpPr>
        <p:spPr bwMode="auto">
          <a:xfrm>
            <a:off x="5738679" y="3928400"/>
            <a:ext cx="479492" cy="367266"/>
          </a:xfrm>
          <a:custGeom>
            <a:avLst/>
            <a:gdLst>
              <a:gd name="T0" fmla="*/ 99 w 107"/>
              <a:gd name="T1" fmla="*/ 0 h 82"/>
              <a:gd name="T2" fmla="*/ 9 w 107"/>
              <a:gd name="T3" fmla="*/ 0 h 82"/>
              <a:gd name="T4" fmla="*/ 0 w 107"/>
              <a:gd name="T5" fmla="*/ 8 h 82"/>
              <a:gd name="T6" fmla="*/ 0 w 107"/>
              <a:gd name="T7" fmla="*/ 74 h 82"/>
              <a:gd name="T8" fmla="*/ 9 w 107"/>
              <a:gd name="T9" fmla="*/ 82 h 82"/>
              <a:gd name="T10" fmla="*/ 99 w 107"/>
              <a:gd name="T11" fmla="*/ 82 h 82"/>
              <a:gd name="T12" fmla="*/ 107 w 107"/>
              <a:gd name="T13" fmla="*/ 74 h 82"/>
              <a:gd name="T14" fmla="*/ 107 w 107"/>
              <a:gd name="T15" fmla="*/ 8 h 82"/>
              <a:gd name="T16" fmla="*/ 99 w 107"/>
              <a:gd name="T17" fmla="*/ 0 h 82"/>
              <a:gd name="T18" fmla="*/ 33 w 107"/>
              <a:gd name="T19" fmla="*/ 55 h 82"/>
              <a:gd name="T20" fmla="*/ 16 w 107"/>
              <a:gd name="T21" fmla="*/ 73 h 82"/>
              <a:gd name="T22" fmla="*/ 10 w 107"/>
              <a:gd name="T23" fmla="*/ 73 h 82"/>
              <a:gd name="T24" fmla="*/ 10 w 107"/>
              <a:gd name="T25" fmla="*/ 67 h 82"/>
              <a:gd name="T26" fmla="*/ 27 w 107"/>
              <a:gd name="T27" fmla="*/ 50 h 82"/>
              <a:gd name="T28" fmla="*/ 33 w 107"/>
              <a:gd name="T29" fmla="*/ 50 h 82"/>
              <a:gd name="T30" fmla="*/ 33 w 107"/>
              <a:gd name="T31" fmla="*/ 55 h 82"/>
              <a:gd name="T32" fmla="*/ 54 w 107"/>
              <a:gd name="T33" fmla="*/ 57 h 82"/>
              <a:gd name="T34" fmla="*/ 51 w 107"/>
              <a:gd name="T35" fmla="*/ 56 h 82"/>
              <a:gd name="T36" fmla="*/ 10 w 107"/>
              <a:gd name="T37" fmla="*/ 15 h 82"/>
              <a:gd name="T38" fmla="*/ 10 w 107"/>
              <a:gd name="T39" fmla="*/ 9 h 82"/>
              <a:gd name="T40" fmla="*/ 16 w 107"/>
              <a:gd name="T41" fmla="*/ 9 h 82"/>
              <a:gd name="T42" fmla="*/ 54 w 107"/>
              <a:gd name="T43" fmla="*/ 47 h 82"/>
              <a:gd name="T44" fmla="*/ 92 w 107"/>
              <a:gd name="T45" fmla="*/ 9 h 82"/>
              <a:gd name="T46" fmla="*/ 98 w 107"/>
              <a:gd name="T47" fmla="*/ 9 h 82"/>
              <a:gd name="T48" fmla="*/ 98 w 107"/>
              <a:gd name="T49" fmla="*/ 15 h 82"/>
              <a:gd name="T50" fmla="*/ 57 w 107"/>
              <a:gd name="T51" fmla="*/ 56 h 82"/>
              <a:gd name="T52" fmla="*/ 54 w 107"/>
              <a:gd name="T53" fmla="*/ 57 h 82"/>
              <a:gd name="T54" fmla="*/ 98 w 107"/>
              <a:gd name="T55" fmla="*/ 73 h 82"/>
              <a:gd name="T56" fmla="*/ 92 w 107"/>
              <a:gd name="T57" fmla="*/ 73 h 82"/>
              <a:gd name="T58" fmla="*/ 75 w 107"/>
              <a:gd name="T59" fmla="*/ 55 h 82"/>
              <a:gd name="T60" fmla="*/ 75 w 107"/>
              <a:gd name="T61" fmla="*/ 50 h 82"/>
              <a:gd name="T62" fmla="*/ 81 w 107"/>
              <a:gd name="T63" fmla="*/ 50 h 82"/>
              <a:gd name="T64" fmla="*/ 98 w 107"/>
              <a:gd name="T65" fmla="*/ 67 h 82"/>
              <a:gd name="T66" fmla="*/ 98 w 107"/>
              <a:gd name="T67"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82">
                <a:moveTo>
                  <a:pt x="99" y="0"/>
                </a:moveTo>
                <a:cubicBezTo>
                  <a:pt x="9" y="0"/>
                  <a:pt x="9" y="0"/>
                  <a:pt x="9" y="0"/>
                </a:cubicBezTo>
                <a:cubicBezTo>
                  <a:pt x="4" y="0"/>
                  <a:pt x="0" y="4"/>
                  <a:pt x="0" y="8"/>
                </a:cubicBezTo>
                <a:cubicBezTo>
                  <a:pt x="0" y="74"/>
                  <a:pt x="0" y="74"/>
                  <a:pt x="0" y="74"/>
                </a:cubicBezTo>
                <a:cubicBezTo>
                  <a:pt x="0" y="78"/>
                  <a:pt x="4" y="82"/>
                  <a:pt x="9" y="82"/>
                </a:cubicBezTo>
                <a:cubicBezTo>
                  <a:pt x="99" y="82"/>
                  <a:pt x="99" y="82"/>
                  <a:pt x="99" y="82"/>
                </a:cubicBezTo>
                <a:cubicBezTo>
                  <a:pt x="104" y="82"/>
                  <a:pt x="107" y="78"/>
                  <a:pt x="107" y="74"/>
                </a:cubicBezTo>
                <a:cubicBezTo>
                  <a:pt x="107" y="8"/>
                  <a:pt x="107" y="8"/>
                  <a:pt x="107" y="8"/>
                </a:cubicBezTo>
                <a:cubicBezTo>
                  <a:pt x="107" y="4"/>
                  <a:pt x="104" y="0"/>
                  <a:pt x="99" y="0"/>
                </a:cubicBezTo>
                <a:close/>
                <a:moveTo>
                  <a:pt x="33" y="55"/>
                </a:moveTo>
                <a:cubicBezTo>
                  <a:pt x="16" y="73"/>
                  <a:pt x="16" y="73"/>
                  <a:pt x="16" y="73"/>
                </a:cubicBezTo>
                <a:cubicBezTo>
                  <a:pt x="14" y="74"/>
                  <a:pt x="11" y="74"/>
                  <a:pt x="10" y="73"/>
                </a:cubicBezTo>
                <a:cubicBezTo>
                  <a:pt x="8" y="71"/>
                  <a:pt x="8" y="69"/>
                  <a:pt x="10" y="67"/>
                </a:cubicBezTo>
                <a:cubicBezTo>
                  <a:pt x="27" y="50"/>
                  <a:pt x="27" y="50"/>
                  <a:pt x="27" y="50"/>
                </a:cubicBezTo>
                <a:cubicBezTo>
                  <a:pt x="29" y="48"/>
                  <a:pt x="31" y="48"/>
                  <a:pt x="33" y="50"/>
                </a:cubicBezTo>
                <a:cubicBezTo>
                  <a:pt x="35" y="51"/>
                  <a:pt x="35" y="54"/>
                  <a:pt x="33" y="55"/>
                </a:cubicBezTo>
                <a:close/>
                <a:moveTo>
                  <a:pt x="54" y="57"/>
                </a:moveTo>
                <a:cubicBezTo>
                  <a:pt x="53" y="57"/>
                  <a:pt x="52" y="57"/>
                  <a:pt x="51" y="56"/>
                </a:cubicBezTo>
                <a:cubicBezTo>
                  <a:pt x="10" y="15"/>
                  <a:pt x="10" y="15"/>
                  <a:pt x="10" y="15"/>
                </a:cubicBezTo>
                <a:cubicBezTo>
                  <a:pt x="8" y="13"/>
                  <a:pt x="8" y="11"/>
                  <a:pt x="10" y="9"/>
                </a:cubicBezTo>
                <a:cubicBezTo>
                  <a:pt x="12" y="8"/>
                  <a:pt x="14" y="8"/>
                  <a:pt x="16" y="9"/>
                </a:cubicBezTo>
                <a:cubicBezTo>
                  <a:pt x="54" y="47"/>
                  <a:pt x="54" y="47"/>
                  <a:pt x="54" y="47"/>
                </a:cubicBezTo>
                <a:cubicBezTo>
                  <a:pt x="92" y="9"/>
                  <a:pt x="92" y="9"/>
                  <a:pt x="92" y="9"/>
                </a:cubicBezTo>
                <a:cubicBezTo>
                  <a:pt x="94" y="8"/>
                  <a:pt x="96" y="8"/>
                  <a:pt x="98" y="9"/>
                </a:cubicBezTo>
                <a:cubicBezTo>
                  <a:pt x="99" y="11"/>
                  <a:pt x="99" y="13"/>
                  <a:pt x="98" y="15"/>
                </a:cubicBezTo>
                <a:cubicBezTo>
                  <a:pt x="57" y="56"/>
                  <a:pt x="57" y="56"/>
                  <a:pt x="57" y="56"/>
                </a:cubicBezTo>
                <a:cubicBezTo>
                  <a:pt x="56" y="57"/>
                  <a:pt x="55" y="57"/>
                  <a:pt x="54" y="57"/>
                </a:cubicBezTo>
                <a:close/>
                <a:moveTo>
                  <a:pt x="98" y="73"/>
                </a:moveTo>
                <a:cubicBezTo>
                  <a:pt x="96" y="74"/>
                  <a:pt x="94" y="74"/>
                  <a:pt x="92" y="73"/>
                </a:cubicBezTo>
                <a:cubicBezTo>
                  <a:pt x="75" y="55"/>
                  <a:pt x="75" y="55"/>
                  <a:pt x="75" y="55"/>
                </a:cubicBezTo>
                <a:cubicBezTo>
                  <a:pt x="73" y="54"/>
                  <a:pt x="73" y="51"/>
                  <a:pt x="75" y="50"/>
                </a:cubicBezTo>
                <a:cubicBezTo>
                  <a:pt x="76" y="48"/>
                  <a:pt x="79" y="48"/>
                  <a:pt x="81" y="50"/>
                </a:cubicBezTo>
                <a:cubicBezTo>
                  <a:pt x="98" y="67"/>
                  <a:pt x="98" y="67"/>
                  <a:pt x="98" y="67"/>
                </a:cubicBezTo>
                <a:cubicBezTo>
                  <a:pt x="100" y="69"/>
                  <a:pt x="100" y="71"/>
                  <a:pt x="98" y="73"/>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5" name="Freeform 85"/>
          <p:cNvSpPr>
            <a:spLocks noEditPoints="1"/>
          </p:cNvSpPr>
          <p:nvPr/>
        </p:nvSpPr>
        <p:spPr bwMode="auto">
          <a:xfrm>
            <a:off x="6740980" y="3864274"/>
            <a:ext cx="578107" cy="805949"/>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6" name="Freeform 86"/>
          <p:cNvSpPr>
            <a:spLocks noEditPoints="1"/>
          </p:cNvSpPr>
          <p:nvPr/>
        </p:nvSpPr>
        <p:spPr bwMode="auto">
          <a:xfrm>
            <a:off x="7742783" y="3883163"/>
            <a:ext cx="680127" cy="676727"/>
          </a:xfrm>
          <a:custGeom>
            <a:avLst/>
            <a:gdLst>
              <a:gd name="T0" fmla="*/ 29 w 151"/>
              <a:gd name="T1" fmla="*/ 82 h 151"/>
              <a:gd name="T2" fmla="*/ 42 w 151"/>
              <a:gd name="T3" fmla="*/ 109 h 151"/>
              <a:gd name="T4" fmla="*/ 69 w 151"/>
              <a:gd name="T5" fmla="*/ 122 h 151"/>
              <a:gd name="T6" fmla="*/ 47 w 151"/>
              <a:gd name="T7" fmla="*/ 103 h 151"/>
              <a:gd name="T8" fmla="*/ 29 w 151"/>
              <a:gd name="T9" fmla="*/ 82 h 151"/>
              <a:gd name="T10" fmla="*/ 118 w 151"/>
              <a:gd name="T11" fmla="*/ 72 h 151"/>
              <a:gd name="T12" fmla="*/ 117 w 151"/>
              <a:gd name="T13" fmla="*/ 65 h 151"/>
              <a:gd name="T14" fmla="*/ 117 w 151"/>
              <a:gd name="T15" fmla="*/ 65 h 151"/>
              <a:gd name="T16" fmla="*/ 115 w 151"/>
              <a:gd name="T17" fmla="*/ 58 h 151"/>
              <a:gd name="T18" fmla="*/ 113 w 151"/>
              <a:gd name="T19" fmla="*/ 56 h 151"/>
              <a:gd name="T20" fmla="*/ 111 w 151"/>
              <a:gd name="T21" fmla="*/ 52 h 151"/>
              <a:gd name="T22" fmla="*/ 106 w 151"/>
              <a:gd name="T23" fmla="*/ 45 h 151"/>
              <a:gd name="T24" fmla="*/ 99 w 151"/>
              <a:gd name="T25" fmla="*/ 40 h 151"/>
              <a:gd name="T26" fmla="*/ 95 w 151"/>
              <a:gd name="T27" fmla="*/ 38 h 151"/>
              <a:gd name="T28" fmla="*/ 93 w 151"/>
              <a:gd name="T29" fmla="*/ 36 h 151"/>
              <a:gd name="T30" fmla="*/ 86 w 151"/>
              <a:gd name="T31" fmla="*/ 34 h 151"/>
              <a:gd name="T32" fmla="*/ 86 w 151"/>
              <a:gd name="T33" fmla="*/ 34 h 151"/>
              <a:gd name="T34" fmla="*/ 79 w 151"/>
              <a:gd name="T35" fmla="*/ 33 h 151"/>
              <a:gd name="T36" fmla="*/ 13 w 151"/>
              <a:gd name="T37" fmla="*/ 10 h 151"/>
              <a:gd name="T38" fmla="*/ 53 w 151"/>
              <a:gd name="T39" fmla="*/ 98 h 151"/>
              <a:gd name="T40" fmla="*/ 141 w 151"/>
              <a:gd name="T41" fmla="*/ 138 h 151"/>
              <a:gd name="T42" fmla="*/ 118 w 151"/>
              <a:gd name="T43" fmla="*/ 72 h 151"/>
              <a:gd name="T44" fmla="*/ 42 w 151"/>
              <a:gd name="T45" fmla="*/ 45 h 151"/>
              <a:gd name="T46" fmla="*/ 37 w 151"/>
              <a:gd name="T47" fmla="*/ 51 h 151"/>
              <a:gd name="T48" fmla="*/ 28 w 151"/>
              <a:gd name="T49" fmla="*/ 18 h 151"/>
              <a:gd name="T50" fmla="*/ 69 w 151"/>
              <a:gd name="T51" fmla="*/ 33 h 151"/>
              <a:gd name="T52" fmla="*/ 42 w 151"/>
              <a:gd name="T53" fmla="*/ 45 h 151"/>
              <a:gd name="T54" fmla="*/ 133 w 151"/>
              <a:gd name="T55" fmla="*/ 123 h 151"/>
              <a:gd name="T56" fmla="*/ 100 w 151"/>
              <a:gd name="T57" fmla="*/ 114 h 151"/>
              <a:gd name="T58" fmla="*/ 106 w 151"/>
              <a:gd name="T59" fmla="*/ 109 h 151"/>
              <a:gd name="T60" fmla="*/ 118 w 151"/>
              <a:gd name="T61" fmla="*/ 82 h 151"/>
              <a:gd name="T62" fmla="*/ 133 w 151"/>
              <a:gd name="T63" fmla="*/ 1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1">
                <a:moveTo>
                  <a:pt x="29" y="82"/>
                </a:moveTo>
                <a:cubicBezTo>
                  <a:pt x="30" y="92"/>
                  <a:pt x="34" y="102"/>
                  <a:pt x="42" y="109"/>
                </a:cubicBezTo>
                <a:cubicBezTo>
                  <a:pt x="49" y="117"/>
                  <a:pt x="59" y="121"/>
                  <a:pt x="69" y="122"/>
                </a:cubicBezTo>
                <a:cubicBezTo>
                  <a:pt x="62" y="117"/>
                  <a:pt x="55" y="111"/>
                  <a:pt x="47" y="103"/>
                </a:cubicBezTo>
                <a:cubicBezTo>
                  <a:pt x="40" y="96"/>
                  <a:pt x="34" y="89"/>
                  <a:pt x="29" y="82"/>
                </a:cubicBezTo>
                <a:close/>
                <a:moveTo>
                  <a:pt x="118" y="72"/>
                </a:moveTo>
                <a:cubicBezTo>
                  <a:pt x="118" y="70"/>
                  <a:pt x="118" y="67"/>
                  <a:pt x="117" y="65"/>
                </a:cubicBezTo>
                <a:cubicBezTo>
                  <a:pt x="117" y="65"/>
                  <a:pt x="117" y="65"/>
                  <a:pt x="117" y="65"/>
                </a:cubicBezTo>
                <a:cubicBezTo>
                  <a:pt x="116" y="63"/>
                  <a:pt x="116" y="60"/>
                  <a:pt x="115" y="58"/>
                </a:cubicBezTo>
                <a:cubicBezTo>
                  <a:pt x="114" y="58"/>
                  <a:pt x="114" y="57"/>
                  <a:pt x="113" y="56"/>
                </a:cubicBezTo>
                <a:cubicBezTo>
                  <a:pt x="113" y="55"/>
                  <a:pt x="112" y="53"/>
                  <a:pt x="111" y="52"/>
                </a:cubicBezTo>
                <a:cubicBezTo>
                  <a:pt x="109" y="49"/>
                  <a:pt x="108" y="47"/>
                  <a:pt x="106" y="45"/>
                </a:cubicBezTo>
                <a:cubicBezTo>
                  <a:pt x="104" y="43"/>
                  <a:pt x="101" y="42"/>
                  <a:pt x="99" y="40"/>
                </a:cubicBezTo>
                <a:cubicBezTo>
                  <a:pt x="98" y="39"/>
                  <a:pt x="96" y="38"/>
                  <a:pt x="95" y="38"/>
                </a:cubicBezTo>
                <a:cubicBezTo>
                  <a:pt x="94" y="37"/>
                  <a:pt x="93" y="37"/>
                  <a:pt x="93" y="36"/>
                </a:cubicBezTo>
                <a:cubicBezTo>
                  <a:pt x="91" y="35"/>
                  <a:pt x="88" y="35"/>
                  <a:pt x="86" y="34"/>
                </a:cubicBezTo>
                <a:cubicBezTo>
                  <a:pt x="86" y="34"/>
                  <a:pt x="86" y="34"/>
                  <a:pt x="86" y="34"/>
                </a:cubicBezTo>
                <a:cubicBezTo>
                  <a:pt x="84" y="33"/>
                  <a:pt x="81" y="33"/>
                  <a:pt x="79" y="33"/>
                </a:cubicBezTo>
                <a:cubicBezTo>
                  <a:pt x="50" y="10"/>
                  <a:pt x="23" y="0"/>
                  <a:pt x="13" y="10"/>
                </a:cubicBezTo>
                <a:cubicBezTo>
                  <a:pt x="0" y="23"/>
                  <a:pt x="18" y="62"/>
                  <a:pt x="53" y="98"/>
                </a:cubicBezTo>
                <a:cubicBezTo>
                  <a:pt x="89" y="133"/>
                  <a:pt x="128" y="151"/>
                  <a:pt x="141" y="138"/>
                </a:cubicBezTo>
                <a:cubicBezTo>
                  <a:pt x="151" y="128"/>
                  <a:pt x="141" y="101"/>
                  <a:pt x="118" y="72"/>
                </a:cubicBezTo>
                <a:close/>
                <a:moveTo>
                  <a:pt x="42" y="45"/>
                </a:moveTo>
                <a:cubicBezTo>
                  <a:pt x="40" y="47"/>
                  <a:pt x="38" y="49"/>
                  <a:pt x="37" y="51"/>
                </a:cubicBezTo>
                <a:cubicBezTo>
                  <a:pt x="27" y="36"/>
                  <a:pt x="23" y="23"/>
                  <a:pt x="28" y="18"/>
                </a:cubicBezTo>
                <a:cubicBezTo>
                  <a:pt x="34" y="13"/>
                  <a:pt x="50" y="19"/>
                  <a:pt x="69" y="33"/>
                </a:cubicBezTo>
                <a:cubicBezTo>
                  <a:pt x="59" y="34"/>
                  <a:pt x="49" y="38"/>
                  <a:pt x="42" y="45"/>
                </a:cubicBezTo>
                <a:close/>
                <a:moveTo>
                  <a:pt x="133" y="123"/>
                </a:moveTo>
                <a:cubicBezTo>
                  <a:pt x="128" y="128"/>
                  <a:pt x="115" y="124"/>
                  <a:pt x="100" y="114"/>
                </a:cubicBezTo>
                <a:cubicBezTo>
                  <a:pt x="102" y="113"/>
                  <a:pt x="104" y="111"/>
                  <a:pt x="106" y="109"/>
                </a:cubicBezTo>
                <a:cubicBezTo>
                  <a:pt x="113" y="102"/>
                  <a:pt x="117" y="92"/>
                  <a:pt x="118" y="82"/>
                </a:cubicBezTo>
                <a:cubicBezTo>
                  <a:pt x="132" y="101"/>
                  <a:pt x="138" y="117"/>
                  <a:pt x="133" y="123"/>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7" name="Freeform 87"/>
          <p:cNvSpPr>
            <a:spLocks noEditPoints="1"/>
          </p:cNvSpPr>
          <p:nvPr/>
        </p:nvSpPr>
        <p:spPr bwMode="auto">
          <a:xfrm>
            <a:off x="8740113" y="3873719"/>
            <a:ext cx="812753" cy="741336"/>
          </a:xfrm>
          <a:custGeom>
            <a:avLst/>
            <a:gdLst>
              <a:gd name="T0" fmla="*/ 163 w 181"/>
              <a:gd name="T1" fmla="*/ 59 h 165"/>
              <a:gd name="T2" fmla="*/ 149 w 181"/>
              <a:gd name="T3" fmla="*/ 57 h 165"/>
              <a:gd name="T4" fmla="*/ 142 w 181"/>
              <a:gd name="T5" fmla="*/ 50 h 165"/>
              <a:gd name="T6" fmla="*/ 153 w 181"/>
              <a:gd name="T7" fmla="*/ 46 h 165"/>
              <a:gd name="T8" fmla="*/ 169 w 181"/>
              <a:gd name="T9" fmla="*/ 38 h 165"/>
              <a:gd name="T10" fmla="*/ 152 w 181"/>
              <a:gd name="T11" fmla="*/ 41 h 165"/>
              <a:gd name="T12" fmla="*/ 135 w 181"/>
              <a:gd name="T13" fmla="*/ 46 h 165"/>
              <a:gd name="T14" fmla="*/ 130 w 181"/>
              <a:gd name="T15" fmla="*/ 40 h 165"/>
              <a:gd name="T16" fmla="*/ 127 w 181"/>
              <a:gd name="T17" fmla="*/ 30 h 165"/>
              <a:gd name="T18" fmla="*/ 133 w 181"/>
              <a:gd name="T19" fmla="*/ 20 h 165"/>
              <a:gd name="T20" fmla="*/ 138 w 181"/>
              <a:gd name="T21" fmla="*/ 10 h 165"/>
              <a:gd name="T22" fmla="*/ 124 w 181"/>
              <a:gd name="T23" fmla="*/ 15 h 165"/>
              <a:gd name="T24" fmla="*/ 115 w 181"/>
              <a:gd name="T25" fmla="*/ 27 h 165"/>
              <a:gd name="T26" fmla="*/ 105 w 181"/>
              <a:gd name="T27" fmla="*/ 30 h 165"/>
              <a:gd name="T28" fmla="*/ 90 w 181"/>
              <a:gd name="T29" fmla="*/ 27 h 165"/>
              <a:gd name="T30" fmla="*/ 75 w 181"/>
              <a:gd name="T31" fmla="*/ 15 h 165"/>
              <a:gd name="T32" fmla="*/ 72 w 181"/>
              <a:gd name="T33" fmla="*/ 26 h 165"/>
              <a:gd name="T34" fmla="*/ 52 w 181"/>
              <a:gd name="T35" fmla="*/ 30 h 165"/>
              <a:gd name="T36" fmla="*/ 45 w 181"/>
              <a:gd name="T37" fmla="*/ 11 h 165"/>
              <a:gd name="T38" fmla="*/ 42 w 181"/>
              <a:gd name="T39" fmla="*/ 25 h 165"/>
              <a:gd name="T40" fmla="*/ 47 w 181"/>
              <a:gd name="T41" fmla="*/ 45 h 165"/>
              <a:gd name="T42" fmla="*/ 29 w 181"/>
              <a:gd name="T43" fmla="*/ 63 h 165"/>
              <a:gd name="T44" fmla="*/ 11 w 181"/>
              <a:gd name="T45" fmla="*/ 75 h 165"/>
              <a:gd name="T46" fmla="*/ 22 w 181"/>
              <a:gd name="T47" fmla="*/ 85 h 165"/>
              <a:gd name="T48" fmla="*/ 17 w 181"/>
              <a:gd name="T49" fmla="*/ 100 h 165"/>
              <a:gd name="T50" fmla="*/ 7 w 181"/>
              <a:gd name="T51" fmla="*/ 116 h 165"/>
              <a:gd name="T52" fmla="*/ 31 w 181"/>
              <a:gd name="T53" fmla="*/ 109 h 165"/>
              <a:gd name="T54" fmla="*/ 31 w 181"/>
              <a:gd name="T55" fmla="*/ 119 h 165"/>
              <a:gd name="T56" fmla="*/ 30 w 181"/>
              <a:gd name="T57" fmla="*/ 136 h 165"/>
              <a:gd name="T58" fmla="*/ 44 w 181"/>
              <a:gd name="T59" fmla="*/ 132 h 165"/>
              <a:gd name="T60" fmla="*/ 55 w 181"/>
              <a:gd name="T61" fmla="*/ 124 h 165"/>
              <a:gd name="T62" fmla="*/ 58 w 181"/>
              <a:gd name="T63" fmla="*/ 136 h 165"/>
              <a:gd name="T64" fmla="*/ 53 w 181"/>
              <a:gd name="T65" fmla="*/ 146 h 165"/>
              <a:gd name="T66" fmla="*/ 64 w 181"/>
              <a:gd name="T67" fmla="*/ 139 h 165"/>
              <a:gd name="T68" fmla="*/ 75 w 181"/>
              <a:gd name="T69" fmla="*/ 132 h 165"/>
              <a:gd name="T70" fmla="*/ 85 w 181"/>
              <a:gd name="T71" fmla="*/ 136 h 165"/>
              <a:gd name="T72" fmla="*/ 85 w 181"/>
              <a:gd name="T73" fmla="*/ 152 h 165"/>
              <a:gd name="T74" fmla="*/ 91 w 181"/>
              <a:gd name="T75" fmla="*/ 151 h 165"/>
              <a:gd name="T76" fmla="*/ 95 w 181"/>
              <a:gd name="T77" fmla="*/ 138 h 165"/>
              <a:gd name="T78" fmla="*/ 104 w 181"/>
              <a:gd name="T79" fmla="*/ 140 h 165"/>
              <a:gd name="T80" fmla="*/ 113 w 181"/>
              <a:gd name="T81" fmla="*/ 151 h 165"/>
              <a:gd name="T82" fmla="*/ 123 w 181"/>
              <a:gd name="T83" fmla="*/ 159 h 165"/>
              <a:gd name="T84" fmla="*/ 134 w 181"/>
              <a:gd name="T85" fmla="*/ 163 h 165"/>
              <a:gd name="T86" fmla="*/ 121 w 181"/>
              <a:gd name="T87" fmla="*/ 150 h 165"/>
              <a:gd name="T88" fmla="*/ 119 w 181"/>
              <a:gd name="T89" fmla="*/ 136 h 165"/>
              <a:gd name="T90" fmla="*/ 123 w 181"/>
              <a:gd name="T91" fmla="*/ 128 h 165"/>
              <a:gd name="T92" fmla="*/ 140 w 181"/>
              <a:gd name="T93" fmla="*/ 133 h 165"/>
              <a:gd name="T94" fmla="*/ 132 w 181"/>
              <a:gd name="T95" fmla="*/ 127 h 165"/>
              <a:gd name="T96" fmla="*/ 133 w 181"/>
              <a:gd name="T97" fmla="*/ 120 h 165"/>
              <a:gd name="T98" fmla="*/ 139 w 181"/>
              <a:gd name="T99" fmla="*/ 114 h 165"/>
              <a:gd name="T100" fmla="*/ 146 w 181"/>
              <a:gd name="T101" fmla="*/ 104 h 165"/>
              <a:gd name="T102" fmla="*/ 152 w 181"/>
              <a:gd name="T103" fmla="*/ 92 h 165"/>
              <a:gd name="T104" fmla="*/ 144 w 181"/>
              <a:gd name="T105" fmla="*/ 79 h 165"/>
              <a:gd name="T106" fmla="*/ 148 w 181"/>
              <a:gd name="T107" fmla="*/ 69 h 165"/>
              <a:gd name="T108" fmla="*/ 163 w 181"/>
              <a:gd name="T109" fmla="*/ 69 h 165"/>
              <a:gd name="T110" fmla="*/ 174 w 181"/>
              <a:gd name="T111" fmla="*/ 73 h 165"/>
              <a:gd name="T112" fmla="*/ 44 w 181"/>
              <a:gd name="T113" fmla="*/ 8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65">
                <a:moveTo>
                  <a:pt x="180" y="71"/>
                </a:moveTo>
                <a:cubicBezTo>
                  <a:pt x="179" y="70"/>
                  <a:pt x="178" y="70"/>
                  <a:pt x="177" y="69"/>
                </a:cubicBezTo>
                <a:cubicBezTo>
                  <a:pt x="175" y="67"/>
                  <a:pt x="175" y="68"/>
                  <a:pt x="172" y="67"/>
                </a:cubicBezTo>
                <a:cubicBezTo>
                  <a:pt x="169" y="65"/>
                  <a:pt x="169" y="64"/>
                  <a:pt x="171" y="65"/>
                </a:cubicBezTo>
                <a:cubicBezTo>
                  <a:pt x="173" y="65"/>
                  <a:pt x="172" y="64"/>
                  <a:pt x="171" y="62"/>
                </a:cubicBezTo>
                <a:cubicBezTo>
                  <a:pt x="170" y="60"/>
                  <a:pt x="170" y="62"/>
                  <a:pt x="168" y="62"/>
                </a:cubicBezTo>
                <a:cubicBezTo>
                  <a:pt x="167" y="62"/>
                  <a:pt x="167" y="60"/>
                  <a:pt x="163" y="59"/>
                </a:cubicBezTo>
                <a:cubicBezTo>
                  <a:pt x="160" y="59"/>
                  <a:pt x="163" y="59"/>
                  <a:pt x="163" y="59"/>
                </a:cubicBezTo>
                <a:cubicBezTo>
                  <a:pt x="164" y="59"/>
                  <a:pt x="164" y="59"/>
                  <a:pt x="166" y="59"/>
                </a:cubicBezTo>
                <a:cubicBezTo>
                  <a:pt x="169" y="59"/>
                  <a:pt x="170" y="58"/>
                  <a:pt x="167" y="58"/>
                </a:cubicBezTo>
                <a:cubicBezTo>
                  <a:pt x="164" y="58"/>
                  <a:pt x="166" y="57"/>
                  <a:pt x="164" y="56"/>
                </a:cubicBezTo>
                <a:cubicBezTo>
                  <a:pt x="162" y="56"/>
                  <a:pt x="163" y="56"/>
                  <a:pt x="161" y="55"/>
                </a:cubicBezTo>
                <a:cubicBezTo>
                  <a:pt x="159" y="55"/>
                  <a:pt x="155" y="56"/>
                  <a:pt x="153" y="56"/>
                </a:cubicBezTo>
                <a:cubicBezTo>
                  <a:pt x="151" y="56"/>
                  <a:pt x="151" y="56"/>
                  <a:pt x="149" y="57"/>
                </a:cubicBezTo>
                <a:cubicBezTo>
                  <a:pt x="147" y="57"/>
                  <a:pt x="149" y="56"/>
                  <a:pt x="151" y="55"/>
                </a:cubicBezTo>
                <a:cubicBezTo>
                  <a:pt x="153" y="54"/>
                  <a:pt x="151" y="55"/>
                  <a:pt x="148" y="55"/>
                </a:cubicBezTo>
                <a:cubicBezTo>
                  <a:pt x="146" y="54"/>
                  <a:pt x="147" y="54"/>
                  <a:pt x="145" y="54"/>
                </a:cubicBezTo>
                <a:cubicBezTo>
                  <a:pt x="143" y="54"/>
                  <a:pt x="146" y="54"/>
                  <a:pt x="148" y="53"/>
                </a:cubicBezTo>
                <a:cubicBezTo>
                  <a:pt x="149" y="52"/>
                  <a:pt x="147" y="53"/>
                  <a:pt x="146" y="52"/>
                </a:cubicBezTo>
                <a:cubicBezTo>
                  <a:pt x="145" y="52"/>
                  <a:pt x="145" y="52"/>
                  <a:pt x="141" y="51"/>
                </a:cubicBezTo>
                <a:cubicBezTo>
                  <a:pt x="137" y="51"/>
                  <a:pt x="141" y="51"/>
                  <a:pt x="142" y="50"/>
                </a:cubicBezTo>
                <a:cubicBezTo>
                  <a:pt x="142" y="50"/>
                  <a:pt x="142" y="50"/>
                  <a:pt x="144" y="49"/>
                </a:cubicBezTo>
                <a:cubicBezTo>
                  <a:pt x="146" y="48"/>
                  <a:pt x="146" y="49"/>
                  <a:pt x="147" y="49"/>
                </a:cubicBezTo>
                <a:cubicBezTo>
                  <a:pt x="149" y="48"/>
                  <a:pt x="148" y="49"/>
                  <a:pt x="150" y="49"/>
                </a:cubicBezTo>
                <a:cubicBezTo>
                  <a:pt x="151" y="48"/>
                  <a:pt x="151" y="49"/>
                  <a:pt x="155" y="49"/>
                </a:cubicBezTo>
                <a:cubicBezTo>
                  <a:pt x="156" y="48"/>
                  <a:pt x="155" y="48"/>
                  <a:pt x="153" y="48"/>
                </a:cubicBezTo>
                <a:cubicBezTo>
                  <a:pt x="150" y="48"/>
                  <a:pt x="151" y="47"/>
                  <a:pt x="151" y="46"/>
                </a:cubicBezTo>
                <a:cubicBezTo>
                  <a:pt x="152" y="46"/>
                  <a:pt x="152" y="46"/>
                  <a:pt x="153" y="46"/>
                </a:cubicBezTo>
                <a:cubicBezTo>
                  <a:pt x="155" y="46"/>
                  <a:pt x="155" y="46"/>
                  <a:pt x="156" y="46"/>
                </a:cubicBezTo>
                <a:cubicBezTo>
                  <a:pt x="157" y="46"/>
                  <a:pt x="157" y="46"/>
                  <a:pt x="159" y="46"/>
                </a:cubicBezTo>
                <a:cubicBezTo>
                  <a:pt x="161" y="45"/>
                  <a:pt x="160" y="45"/>
                  <a:pt x="162" y="45"/>
                </a:cubicBezTo>
                <a:cubicBezTo>
                  <a:pt x="163" y="44"/>
                  <a:pt x="163" y="44"/>
                  <a:pt x="161" y="44"/>
                </a:cubicBezTo>
                <a:cubicBezTo>
                  <a:pt x="159" y="44"/>
                  <a:pt x="161" y="43"/>
                  <a:pt x="162" y="42"/>
                </a:cubicBezTo>
                <a:cubicBezTo>
                  <a:pt x="163" y="42"/>
                  <a:pt x="164" y="42"/>
                  <a:pt x="165" y="41"/>
                </a:cubicBezTo>
                <a:cubicBezTo>
                  <a:pt x="167" y="40"/>
                  <a:pt x="167" y="40"/>
                  <a:pt x="169" y="38"/>
                </a:cubicBezTo>
                <a:cubicBezTo>
                  <a:pt x="170" y="36"/>
                  <a:pt x="168" y="38"/>
                  <a:pt x="167" y="38"/>
                </a:cubicBezTo>
                <a:cubicBezTo>
                  <a:pt x="166" y="39"/>
                  <a:pt x="165" y="39"/>
                  <a:pt x="164" y="40"/>
                </a:cubicBezTo>
                <a:cubicBezTo>
                  <a:pt x="163" y="41"/>
                  <a:pt x="162" y="41"/>
                  <a:pt x="161" y="41"/>
                </a:cubicBezTo>
                <a:cubicBezTo>
                  <a:pt x="160" y="41"/>
                  <a:pt x="159" y="41"/>
                  <a:pt x="158" y="41"/>
                </a:cubicBezTo>
                <a:cubicBezTo>
                  <a:pt x="157" y="40"/>
                  <a:pt x="157" y="40"/>
                  <a:pt x="156" y="41"/>
                </a:cubicBezTo>
                <a:cubicBezTo>
                  <a:pt x="155" y="41"/>
                  <a:pt x="155" y="41"/>
                  <a:pt x="154" y="41"/>
                </a:cubicBezTo>
                <a:cubicBezTo>
                  <a:pt x="153" y="41"/>
                  <a:pt x="153" y="41"/>
                  <a:pt x="152" y="41"/>
                </a:cubicBezTo>
                <a:cubicBezTo>
                  <a:pt x="151" y="41"/>
                  <a:pt x="149" y="42"/>
                  <a:pt x="148" y="42"/>
                </a:cubicBezTo>
                <a:cubicBezTo>
                  <a:pt x="147" y="41"/>
                  <a:pt x="148" y="41"/>
                  <a:pt x="148" y="41"/>
                </a:cubicBezTo>
                <a:cubicBezTo>
                  <a:pt x="148" y="40"/>
                  <a:pt x="146" y="41"/>
                  <a:pt x="144" y="43"/>
                </a:cubicBezTo>
                <a:cubicBezTo>
                  <a:pt x="142" y="44"/>
                  <a:pt x="139" y="47"/>
                  <a:pt x="137" y="48"/>
                </a:cubicBezTo>
                <a:cubicBezTo>
                  <a:pt x="135" y="50"/>
                  <a:pt x="136" y="49"/>
                  <a:pt x="136" y="48"/>
                </a:cubicBezTo>
                <a:cubicBezTo>
                  <a:pt x="135" y="48"/>
                  <a:pt x="136" y="48"/>
                  <a:pt x="137" y="45"/>
                </a:cubicBezTo>
                <a:cubicBezTo>
                  <a:pt x="139" y="42"/>
                  <a:pt x="136" y="46"/>
                  <a:pt x="135" y="46"/>
                </a:cubicBezTo>
                <a:cubicBezTo>
                  <a:pt x="135" y="47"/>
                  <a:pt x="135" y="47"/>
                  <a:pt x="132" y="47"/>
                </a:cubicBezTo>
                <a:cubicBezTo>
                  <a:pt x="130" y="47"/>
                  <a:pt x="132" y="46"/>
                  <a:pt x="132" y="45"/>
                </a:cubicBezTo>
                <a:cubicBezTo>
                  <a:pt x="131" y="44"/>
                  <a:pt x="131" y="44"/>
                  <a:pt x="131" y="43"/>
                </a:cubicBezTo>
                <a:cubicBezTo>
                  <a:pt x="132" y="41"/>
                  <a:pt x="132" y="42"/>
                  <a:pt x="133" y="41"/>
                </a:cubicBezTo>
                <a:cubicBezTo>
                  <a:pt x="134" y="41"/>
                  <a:pt x="135" y="40"/>
                  <a:pt x="136" y="39"/>
                </a:cubicBezTo>
                <a:cubicBezTo>
                  <a:pt x="136" y="38"/>
                  <a:pt x="135" y="39"/>
                  <a:pt x="134" y="39"/>
                </a:cubicBezTo>
                <a:cubicBezTo>
                  <a:pt x="133" y="39"/>
                  <a:pt x="130" y="41"/>
                  <a:pt x="130" y="40"/>
                </a:cubicBezTo>
                <a:cubicBezTo>
                  <a:pt x="130" y="39"/>
                  <a:pt x="130" y="40"/>
                  <a:pt x="129" y="40"/>
                </a:cubicBezTo>
                <a:cubicBezTo>
                  <a:pt x="128" y="40"/>
                  <a:pt x="127" y="39"/>
                  <a:pt x="126" y="39"/>
                </a:cubicBezTo>
                <a:cubicBezTo>
                  <a:pt x="125" y="39"/>
                  <a:pt x="124" y="39"/>
                  <a:pt x="125" y="37"/>
                </a:cubicBezTo>
                <a:cubicBezTo>
                  <a:pt x="125" y="36"/>
                  <a:pt x="126" y="36"/>
                  <a:pt x="126" y="36"/>
                </a:cubicBezTo>
                <a:cubicBezTo>
                  <a:pt x="125" y="35"/>
                  <a:pt x="124" y="35"/>
                  <a:pt x="125" y="34"/>
                </a:cubicBezTo>
                <a:cubicBezTo>
                  <a:pt x="126" y="33"/>
                  <a:pt x="125" y="33"/>
                  <a:pt x="126" y="32"/>
                </a:cubicBezTo>
                <a:cubicBezTo>
                  <a:pt x="127" y="31"/>
                  <a:pt x="127" y="31"/>
                  <a:pt x="127" y="30"/>
                </a:cubicBezTo>
                <a:cubicBezTo>
                  <a:pt x="128" y="30"/>
                  <a:pt x="126" y="30"/>
                  <a:pt x="126" y="29"/>
                </a:cubicBezTo>
                <a:cubicBezTo>
                  <a:pt x="126" y="28"/>
                  <a:pt x="127" y="27"/>
                  <a:pt x="127" y="26"/>
                </a:cubicBezTo>
                <a:cubicBezTo>
                  <a:pt x="128" y="25"/>
                  <a:pt x="128" y="26"/>
                  <a:pt x="129" y="25"/>
                </a:cubicBezTo>
                <a:cubicBezTo>
                  <a:pt x="130" y="24"/>
                  <a:pt x="130" y="24"/>
                  <a:pt x="131" y="24"/>
                </a:cubicBezTo>
                <a:cubicBezTo>
                  <a:pt x="132" y="23"/>
                  <a:pt x="131" y="23"/>
                  <a:pt x="131" y="23"/>
                </a:cubicBezTo>
                <a:cubicBezTo>
                  <a:pt x="130" y="22"/>
                  <a:pt x="130" y="22"/>
                  <a:pt x="130" y="22"/>
                </a:cubicBezTo>
                <a:cubicBezTo>
                  <a:pt x="130" y="22"/>
                  <a:pt x="131" y="20"/>
                  <a:pt x="133" y="20"/>
                </a:cubicBezTo>
                <a:cubicBezTo>
                  <a:pt x="134" y="19"/>
                  <a:pt x="134" y="19"/>
                  <a:pt x="135" y="18"/>
                </a:cubicBezTo>
                <a:cubicBezTo>
                  <a:pt x="137" y="17"/>
                  <a:pt x="135" y="18"/>
                  <a:pt x="132" y="18"/>
                </a:cubicBezTo>
                <a:cubicBezTo>
                  <a:pt x="129" y="18"/>
                  <a:pt x="133" y="17"/>
                  <a:pt x="134" y="16"/>
                </a:cubicBezTo>
                <a:cubicBezTo>
                  <a:pt x="135" y="15"/>
                  <a:pt x="136" y="15"/>
                  <a:pt x="137" y="14"/>
                </a:cubicBezTo>
                <a:cubicBezTo>
                  <a:pt x="139" y="14"/>
                  <a:pt x="140" y="13"/>
                  <a:pt x="142" y="12"/>
                </a:cubicBezTo>
                <a:cubicBezTo>
                  <a:pt x="145" y="10"/>
                  <a:pt x="142" y="10"/>
                  <a:pt x="141" y="10"/>
                </a:cubicBezTo>
                <a:cubicBezTo>
                  <a:pt x="141" y="11"/>
                  <a:pt x="139" y="10"/>
                  <a:pt x="138" y="10"/>
                </a:cubicBezTo>
                <a:cubicBezTo>
                  <a:pt x="138" y="9"/>
                  <a:pt x="138" y="9"/>
                  <a:pt x="138" y="9"/>
                </a:cubicBezTo>
                <a:cubicBezTo>
                  <a:pt x="139" y="9"/>
                  <a:pt x="137" y="9"/>
                  <a:pt x="137" y="10"/>
                </a:cubicBezTo>
                <a:cubicBezTo>
                  <a:pt x="136" y="11"/>
                  <a:pt x="134" y="11"/>
                  <a:pt x="133" y="12"/>
                </a:cubicBezTo>
                <a:cubicBezTo>
                  <a:pt x="132" y="13"/>
                  <a:pt x="131" y="14"/>
                  <a:pt x="129" y="16"/>
                </a:cubicBezTo>
                <a:cubicBezTo>
                  <a:pt x="127" y="18"/>
                  <a:pt x="126" y="19"/>
                  <a:pt x="125" y="19"/>
                </a:cubicBezTo>
                <a:cubicBezTo>
                  <a:pt x="124" y="19"/>
                  <a:pt x="125" y="17"/>
                  <a:pt x="125" y="16"/>
                </a:cubicBezTo>
                <a:cubicBezTo>
                  <a:pt x="125" y="14"/>
                  <a:pt x="125" y="15"/>
                  <a:pt x="124" y="15"/>
                </a:cubicBezTo>
                <a:cubicBezTo>
                  <a:pt x="124" y="16"/>
                  <a:pt x="124" y="17"/>
                  <a:pt x="122" y="18"/>
                </a:cubicBezTo>
                <a:cubicBezTo>
                  <a:pt x="120" y="20"/>
                  <a:pt x="120" y="21"/>
                  <a:pt x="119" y="21"/>
                </a:cubicBezTo>
                <a:cubicBezTo>
                  <a:pt x="118" y="21"/>
                  <a:pt x="119" y="20"/>
                  <a:pt x="119" y="19"/>
                </a:cubicBezTo>
                <a:cubicBezTo>
                  <a:pt x="119" y="17"/>
                  <a:pt x="119" y="18"/>
                  <a:pt x="119" y="18"/>
                </a:cubicBezTo>
                <a:cubicBezTo>
                  <a:pt x="119" y="18"/>
                  <a:pt x="117" y="20"/>
                  <a:pt x="117" y="22"/>
                </a:cubicBezTo>
                <a:cubicBezTo>
                  <a:pt x="116" y="25"/>
                  <a:pt x="116" y="23"/>
                  <a:pt x="116" y="25"/>
                </a:cubicBezTo>
                <a:cubicBezTo>
                  <a:pt x="115" y="27"/>
                  <a:pt x="116" y="27"/>
                  <a:pt x="115" y="27"/>
                </a:cubicBezTo>
                <a:cubicBezTo>
                  <a:pt x="115" y="28"/>
                  <a:pt x="115" y="27"/>
                  <a:pt x="114" y="26"/>
                </a:cubicBezTo>
                <a:cubicBezTo>
                  <a:pt x="113" y="25"/>
                  <a:pt x="113" y="27"/>
                  <a:pt x="113" y="28"/>
                </a:cubicBezTo>
                <a:cubicBezTo>
                  <a:pt x="113" y="29"/>
                  <a:pt x="113" y="29"/>
                  <a:pt x="111" y="29"/>
                </a:cubicBezTo>
                <a:cubicBezTo>
                  <a:pt x="110" y="30"/>
                  <a:pt x="108" y="30"/>
                  <a:pt x="108" y="30"/>
                </a:cubicBezTo>
                <a:cubicBezTo>
                  <a:pt x="108" y="30"/>
                  <a:pt x="107" y="29"/>
                  <a:pt x="107" y="28"/>
                </a:cubicBezTo>
                <a:cubicBezTo>
                  <a:pt x="106" y="28"/>
                  <a:pt x="106" y="28"/>
                  <a:pt x="106" y="28"/>
                </a:cubicBezTo>
                <a:cubicBezTo>
                  <a:pt x="106" y="28"/>
                  <a:pt x="106" y="29"/>
                  <a:pt x="105" y="30"/>
                </a:cubicBezTo>
                <a:cubicBezTo>
                  <a:pt x="104" y="30"/>
                  <a:pt x="102" y="31"/>
                  <a:pt x="102" y="30"/>
                </a:cubicBezTo>
                <a:cubicBezTo>
                  <a:pt x="101" y="29"/>
                  <a:pt x="101" y="30"/>
                  <a:pt x="101" y="28"/>
                </a:cubicBezTo>
                <a:cubicBezTo>
                  <a:pt x="101" y="26"/>
                  <a:pt x="100" y="27"/>
                  <a:pt x="98" y="28"/>
                </a:cubicBezTo>
                <a:cubicBezTo>
                  <a:pt x="96" y="29"/>
                  <a:pt x="96" y="28"/>
                  <a:pt x="95" y="27"/>
                </a:cubicBezTo>
                <a:cubicBezTo>
                  <a:pt x="95" y="27"/>
                  <a:pt x="94" y="27"/>
                  <a:pt x="94" y="26"/>
                </a:cubicBezTo>
                <a:cubicBezTo>
                  <a:pt x="94" y="25"/>
                  <a:pt x="93" y="26"/>
                  <a:pt x="92" y="26"/>
                </a:cubicBezTo>
                <a:cubicBezTo>
                  <a:pt x="92" y="26"/>
                  <a:pt x="91" y="27"/>
                  <a:pt x="90" y="27"/>
                </a:cubicBezTo>
                <a:cubicBezTo>
                  <a:pt x="88" y="27"/>
                  <a:pt x="88" y="26"/>
                  <a:pt x="87" y="25"/>
                </a:cubicBezTo>
                <a:cubicBezTo>
                  <a:pt x="85" y="24"/>
                  <a:pt x="84" y="23"/>
                  <a:pt x="82" y="21"/>
                </a:cubicBezTo>
                <a:cubicBezTo>
                  <a:pt x="81" y="18"/>
                  <a:pt x="80" y="16"/>
                  <a:pt x="79" y="13"/>
                </a:cubicBezTo>
                <a:cubicBezTo>
                  <a:pt x="78" y="11"/>
                  <a:pt x="78" y="9"/>
                  <a:pt x="77" y="9"/>
                </a:cubicBezTo>
                <a:cubicBezTo>
                  <a:pt x="75" y="8"/>
                  <a:pt x="77" y="12"/>
                  <a:pt x="77" y="14"/>
                </a:cubicBezTo>
                <a:cubicBezTo>
                  <a:pt x="77" y="15"/>
                  <a:pt x="76" y="19"/>
                  <a:pt x="76" y="19"/>
                </a:cubicBezTo>
                <a:cubicBezTo>
                  <a:pt x="76" y="19"/>
                  <a:pt x="75" y="17"/>
                  <a:pt x="75" y="15"/>
                </a:cubicBezTo>
                <a:cubicBezTo>
                  <a:pt x="74" y="14"/>
                  <a:pt x="75" y="14"/>
                  <a:pt x="74" y="12"/>
                </a:cubicBezTo>
                <a:cubicBezTo>
                  <a:pt x="74" y="11"/>
                  <a:pt x="74" y="15"/>
                  <a:pt x="74" y="17"/>
                </a:cubicBezTo>
                <a:cubicBezTo>
                  <a:pt x="74" y="18"/>
                  <a:pt x="74" y="18"/>
                  <a:pt x="74" y="19"/>
                </a:cubicBezTo>
                <a:cubicBezTo>
                  <a:pt x="73" y="21"/>
                  <a:pt x="74" y="22"/>
                  <a:pt x="73" y="22"/>
                </a:cubicBezTo>
                <a:cubicBezTo>
                  <a:pt x="73" y="23"/>
                  <a:pt x="72" y="21"/>
                  <a:pt x="71" y="19"/>
                </a:cubicBezTo>
                <a:cubicBezTo>
                  <a:pt x="69" y="17"/>
                  <a:pt x="70" y="22"/>
                  <a:pt x="72" y="23"/>
                </a:cubicBezTo>
                <a:cubicBezTo>
                  <a:pt x="73" y="24"/>
                  <a:pt x="72" y="24"/>
                  <a:pt x="72" y="26"/>
                </a:cubicBezTo>
                <a:cubicBezTo>
                  <a:pt x="73" y="28"/>
                  <a:pt x="72" y="29"/>
                  <a:pt x="71" y="30"/>
                </a:cubicBezTo>
                <a:cubicBezTo>
                  <a:pt x="69" y="30"/>
                  <a:pt x="68" y="26"/>
                  <a:pt x="68" y="27"/>
                </a:cubicBezTo>
                <a:cubicBezTo>
                  <a:pt x="68" y="28"/>
                  <a:pt x="67" y="30"/>
                  <a:pt x="66" y="29"/>
                </a:cubicBezTo>
                <a:cubicBezTo>
                  <a:pt x="65" y="28"/>
                  <a:pt x="67" y="30"/>
                  <a:pt x="67" y="31"/>
                </a:cubicBezTo>
                <a:cubicBezTo>
                  <a:pt x="67" y="33"/>
                  <a:pt x="66" y="33"/>
                  <a:pt x="64" y="35"/>
                </a:cubicBezTo>
                <a:cubicBezTo>
                  <a:pt x="63" y="36"/>
                  <a:pt x="63" y="33"/>
                  <a:pt x="61" y="31"/>
                </a:cubicBezTo>
                <a:cubicBezTo>
                  <a:pt x="59" y="29"/>
                  <a:pt x="53" y="31"/>
                  <a:pt x="52" y="30"/>
                </a:cubicBezTo>
                <a:cubicBezTo>
                  <a:pt x="51" y="28"/>
                  <a:pt x="51" y="29"/>
                  <a:pt x="51" y="28"/>
                </a:cubicBezTo>
                <a:cubicBezTo>
                  <a:pt x="51" y="27"/>
                  <a:pt x="51" y="26"/>
                  <a:pt x="51" y="23"/>
                </a:cubicBezTo>
                <a:cubicBezTo>
                  <a:pt x="51" y="22"/>
                  <a:pt x="49" y="23"/>
                  <a:pt x="48" y="24"/>
                </a:cubicBezTo>
                <a:cubicBezTo>
                  <a:pt x="46" y="25"/>
                  <a:pt x="46" y="23"/>
                  <a:pt x="46" y="22"/>
                </a:cubicBezTo>
                <a:cubicBezTo>
                  <a:pt x="46" y="20"/>
                  <a:pt x="46" y="19"/>
                  <a:pt x="46" y="18"/>
                </a:cubicBezTo>
                <a:cubicBezTo>
                  <a:pt x="46" y="17"/>
                  <a:pt x="47" y="16"/>
                  <a:pt x="47" y="14"/>
                </a:cubicBezTo>
                <a:cubicBezTo>
                  <a:pt x="47" y="12"/>
                  <a:pt x="47" y="13"/>
                  <a:pt x="45" y="11"/>
                </a:cubicBezTo>
                <a:cubicBezTo>
                  <a:pt x="44" y="10"/>
                  <a:pt x="44" y="9"/>
                  <a:pt x="45" y="8"/>
                </a:cubicBezTo>
                <a:cubicBezTo>
                  <a:pt x="45" y="6"/>
                  <a:pt x="45" y="6"/>
                  <a:pt x="46" y="3"/>
                </a:cubicBezTo>
                <a:cubicBezTo>
                  <a:pt x="48" y="0"/>
                  <a:pt x="45" y="3"/>
                  <a:pt x="44" y="4"/>
                </a:cubicBezTo>
                <a:cubicBezTo>
                  <a:pt x="43" y="4"/>
                  <a:pt x="41" y="6"/>
                  <a:pt x="40" y="7"/>
                </a:cubicBezTo>
                <a:cubicBezTo>
                  <a:pt x="40" y="7"/>
                  <a:pt x="38" y="10"/>
                  <a:pt x="39" y="12"/>
                </a:cubicBezTo>
                <a:cubicBezTo>
                  <a:pt x="39" y="14"/>
                  <a:pt x="38" y="18"/>
                  <a:pt x="39" y="20"/>
                </a:cubicBezTo>
                <a:cubicBezTo>
                  <a:pt x="39" y="22"/>
                  <a:pt x="41" y="24"/>
                  <a:pt x="42" y="25"/>
                </a:cubicBezTo>
                <a:cubicBezTo>
                  <a:pt x="44" y="26"/>
                  <a:pt x="44" y="28"/>
                  <a:pt x="42" y="29"/>
                </a:cubicBezTo>
                <a:cubicBezTo>
                  <a:pt x="41" y="30"/>
                  <a:pt x="44" y="30"/>
                  <a:pt x="45" y="31"/>
                </a:cubicBezTo>
                <a:cubicBezTo>
                  <a:pt x="45" y="31"/>
                  <a:pt x="44" y="32"/>
                  <a:pt x="44" y="33"/>
                </a:cubicBezTo>
                <a:cubicBezTo>
                  <a:pt x="43" y="34"/>
                  <a:pt x="43" y="34"/>
                  <a:pt x="42" y="36"/>
                </a:cubicBezTo>
                <a:cubicBezTo>
                  <a:pt x="41" y="38"/>
                  <a:pt x="42" y="37"/>
                  <a:pt x="44" y="39"/>
                </a:cubicBezTo>
                <a:cubicBezTo>
                  <a:pt x="46" y="40"/>
                  <a:pt x="44" y="39"/>
                  <a:pt x="46" y="40"/>
                </a:cubicBezTo>
                <a:cubicBezTo>
                  <a:pt x="47" y="41"/>
                  <a:pt x="48" y="43"/>
                  <a:pt x="47" y="45"/>
                </a:cubicBezTo>
                <a:cubicBezTo>
                  <a:pt x="47" y="47"/>
                  <a:pt x="45" y="50"/>
                  <a:pt x="43" y="51"/>
                </a:cubicBezTo>
                <a:cubicBezTo>
                  <a:pt x="42" y="51"/>
                  <a:pt x="40" y="54"/>
                  <a:pt x="37" y="53"/>
                </a:cubicBezTo>
                <a:cubicBezTo>
                  <a:pt x="34" y="52"/>
                  <a:pt x="36" y="55"/>
                  <a:pt x="33" y="55"/>
                </a:cubicBezTo>
                <a:cubicBezTo>
                  <a:pt x="31" y="55"/>
                  <a:pt x="32" y="55"/>
                  <a:pt x="30" y="57"/>
                </a:cubicBezTo>
                <a:cubicBezTo>
                  <a:pt x="28" y="59"/>
                  <a:pt x="29" y="59"/>
                  <a:pt x="30" y="59"/>
                </a:cubicBezTo>
                <a:cubicBezTo>
                  <a:pt x="31" y="60"/>
                  <a:pt x="34" y="59"/>
                  <a:pt x="34" y="59"/>
                </a:cubicBezTo>
                <a:cubicBezTo>
                  <a:pt x="34" y="59"/>
                  <a:pt x="34" y="62"/>
                  <a:pt x="29" y="63"/>
                </a:cubicBezTo>
                <a:cubicBezTo>
                  <a:pt x="24" y="65"/>
                  <a:pt x="29" y="63"/>
                  <a:pt x="31" y="64"/>
                </a:cubicBezTo>
                <a:cubicBezTo>
                  <a:pt x="32" y="64"/>
                  <a:pt x="33" y="64"/>
                  <a:pt x="34" y="65"/>
                </a:cubicBezTo>
                <a:cubicBezTo>
                  <a:pt x="35" y="65"/>
                  <a:pt x="33" y="66"/>
                  <a:pt x="30" y="67"/>
                </a:cubicBezTo>
                <a:cubicBezTo>
                  <a:pt x="26" y="69"/>
                  <a:pt x="26" y="71"/>
                  <a:pt x="24" y="71"/>
                </a:cubicBezTo>
                <a:cubicBezTo>
                  <a:pt x="22" y="71"/>
                  <a:pt x="22" y="71"/>
                  <a:pt x="18" y="72"/>
                </a:cubicBezTo>
                <a:cubicBezTo>
                  <a:pt x="14" y="73"/>
                  <a:pt x="17" y="73"/>
                  <a:pt x="15" y="74"/>
                </a:cubicBezTo>
                <a:cubicBezTo>
                  <a:pt x="14" y="75"/>
                  <a:pt x="13" y="75"/>
                  <a:pt x="11" y="75"/>
                </a:cubicBezTo>
                <a:cubicBezTo>
                  <a:pt x="8" y="75"/>
                  <a:pt x="8" y="77"/>
                  <a:pt x="4" y="78"/>
                </a:cubicBezTo>
                <a:cubicBezTo>
                  <a:pt x="0" y="78"/>
                  <a:pt x="7" y="78"/>
                  <a:pt x="5" y="79"/>
                </a:cubicBezTo>
                <a:cubicBezTo>
                  <a:pt x="4" y="81"/>
                  <a:pt x="9" y="82"/>
                  <a:pt x="8" y="83"/>
                </a:cubicBezTo>
                <a:cubicBezTo>
                  <a:pt x="8" y="83"/>
                  <a:pt x="9" y="84"/>
                  <a:pt x="12" y="84"/>
                </a:cubicBezTo>
                <a:cubicBezTo>
                  <a:pt x="15" y="84"/>
                  <a:pt x="14" y="84"/>
                  <a:pt x="13" y="85"/>
                </a:cubicBezTo>
                <a:cubicBezTo>
                  <a:pt x="12" y="87"/>
                  <a:pt x="14" y="86"/>
                  <a:pt x="15" y="86"/>
                </a:cubicBezTo>
                <a:cubicBezTo>
                  <a:pt x="16" y="86"/>
                  <a:pt x="18" y="86"/>
                  <a:pt x="22" y="85"/>
                </a:cubicBezTo>
                <a:cubicBezTo>
                  <a:pt x="25" y="84"/>
                  <a:pt x="24" y="86"/>
                  <a:pt x="23" y="87"/>
                </a:cubicBezTo>
                <a:cubicBezTo>
                  <a:pt x="22" y="89"/>
                  <a:pt x="21" y="89"/>
                  <a:pt x="20" y="89"/>
                </a:cubicBezTo>
                <a:cubicBezTo>
                  <a:pt x="19" y="90"/>
                  <a:pt x="25" y="89"/>
                  <a:pt x="25" y="90"/>
                </a:cubicBezTo>
                <a:cubicBezTo>
                  <a:pt x="26" y="91"/>
                  <a:pt x="23" y="92"/>
                  <a:pt x="21" y="93"/>
                </a:cubicBezTo>
                <a:cubicBezTo>
                  <a:pt x="18" y="95"/>
                  <a:pt x="23" y="93"/>
                  <a:pt x="23" y="93"/>
                </a:cubicBezTo>
                <a:cubicBezTo>
                  <a:pt x="23" y="93"/>
                  <a:pt x="20" y="96"/>
                  <a:pt x="20" y="97"/>
                </a:cubicBezTo>
                <a:cubicBezTo>
                  <a:pt x="19" y="99"/>
                  <a:pt x="18" y="99"/>
                  <a:pt x="17" y="100"/>
                </a:cubicBezTo>
                <a:cubicBezTo>
                  <a:pt x="17" y="100"/>
                  <a:pt x="15" y="102"/>
                  <a:pt x="11" y="102"/>
                </a:cubicBezTo>
                <a:cubicBezTo>
                  <a:pt x="8" y="103"/>
                  <a:pt x="11" y="104"/>
                  <a:pt x="13" y="104"/>
                </a:cubicBezTo>
                <a:cubicBezTo>
                  <a:pt x="16" y="105"/>
                  <a:pt x="16" y="104"/>
                  <a:pt x="15" y="105"/>
                </a:cubicBezTo>
                <a:cubicBezTo>
                  <a:pt x="14" y="106"/>
                  <a:pt x="12" y="107"/>
                  <a:pt x="10" y="108"/>
                </a:cubicBezTo>
                <a:cubicBezTo>
                  <a:pt x="8" y="109"/>
                  <a:pt x="7" y="110"/>
                  <a:pt x="5" y="112"/>
                </a:cubicBezTo>
                <a:cubicBezTo>
                  <a:pt x="3" y="113"/>
                  <a:pt x="3" y="116"/>
                  <a:pt x="3" y="116"/>
                </a:cubicBezTo>
                <a:cubicBezTo>
                  <a:pt x="3" y="116"/>
                  <a:pt x="5" y="117"/>
                  <a:pt x="7" y="116"/>
                </a:cubicBezTo>
                <a:cubicBezTo>
                  <a:pt x="9" y="115"/>
                  <a:pt x="9" y="115"/>
                  <a:pt x="11" y="113"/>
                </a:cubicBezTo>
                <a:cubicBezTo>
                  <a:pt x="13" y="112"/>
                  <a:pt x="13" y="113"/>
                  <a:pt x="15" y="111"/>
                </a:cubicBezTo>
                <a:cubicBezTo>
                  <a:pt x="17" y="110"/>
                  <a:pt x="17" y="111"/>
                  <a:pt x="19" y="110"/>
                </a:cubicBezTo>
                <a:cubicBezTo>
                  <a:pt x="20" y="110"/>
                  <a:pt x="20" y="111"/>
                  <a:pt x="20" y="111"/>
                </a:cubicBezTo>
                <a:cubicBezTo>
                  <a:pt x="20" y="111"/>
                  <a:pt x="20" y="112"/>
                  <a:pt x="23" y="112"/>
                </a:cubicBezTo>
                <a:cubicBezTo>
                  <a:pt x="26" y="112"/>
                  <a:pt x="25" y="112"/>
                  <a:pt x="26" y="111"/>
                </a:cubicBezTo>
                <a:cubicBezTo>
                  <a:pt x="27" y="110"/>
                  <a:pt x="30" y="109"/>
                  <a:pt x="31" y="109"/>
                </a:cubicBezTo>
                <a:cubicBezTo>
                  <a:pt x="33" y="108"/>
                  <a:pt x="35" y="108"/>
                  <a:pt x="37" y="108"/>
                </a:cubicBezTo>
                <a:cubicBezTo>
                  <a:pt x="39" y="108"/>
                  <a:pt x="38" y="108"/>
                  <a:pt x="40" y="107"/>
                </a:cubicBezTo>
                <a:cubicBezTo>
                  <a:pt x="43" y="106"/>
                  <a:pt x="42" y="108"/>
                  <a:pt x="42" y="110"/>
                </a:cubicBezTo>
                <a:cubicBezTo>
                  <a:pt x="42" y="112"/>
                  <a:pt x="42" y="115"/>
                  <a:pt x="41" y="115"/>
                </a:cubicBezTo>
                <a:cubicBezTo>
                  <a:pt x="40" y="116"/>
                  <a:pt x="40" y="116"/>
                  <a:pt x="39" y="117"/>
                </a:cubicBezTo>
                <a:cubicBezTo>
                  <a:pt x="38" y="117"/>
                  <a:pt x="37" y="118"/>
                  <a:pt x="36" y="118"/>
                </a:cubicBezTo>
                <a:cubicBezTo>
                  <a:pt x="34" y="118"/>
                  <a:pt x="33" y="119"/>
                  <a:pt x="31" y="119"/>
                </a:cubicBezTo>
                <a:cubicBezTo>
                  <a:pt x="29" y="119"/>
                  <a:pt x="31" y="119"/>
                  <a:pt x="35" y="120"/>
                </a:cubicBezTo>
                <a:cubicBezTo>
                  <a:pt x="39" y="120"/>
                  <a:pt x="34" y="121"/>
                  <a:pt x="33" y="122"/>
                </a:cubicBezTo>
                <a:cubicBezTo>
                  <a:pt x="32" y="123"/>
                  <a:pt x="31" y="124"/>
                  <a:pt x="30" y="125"/>
                </a:cubicBezTo>
                <a:cubicBezTo>
                  <a:pt x="30" y="126"/>
                  <a:pt x="31" y="126"/>
                  <a:pt x="31" y="128"/>
                </a:cubicBezTo>
                <a:cubicBezTo>
                  <a:pt x="31" y="129"/>
                  <a:pt x="30" y="130"/>
                  <a:pt x="30" y="131"/>
                </a:cubicBezTo>
                <a:cubicBezTo>
                  <a:pt x="30" y="132"/>
                  <a:pt x="29" y="134"/>
                  <a:pt x="28" y="136"/>
                </a:cubicBezTo>
                <a:cubicBezTo>
                  <a:pt x="26" y="138"/>
                  <a:pt x="29" y="138"/>
                  <a:pt x="30" y="136"/>
                </a:cubicBezTo>
                <a:cubicBezTo>
                  <a:pt x="32" y="133"/>
                  <a:pt x="31" y="135"/>
                  <a:pt x="32" y="134"/>
                </a:cubicBezTo>
                <a:cubicBezTo>
                  <a:pt x="33" y="133"/>
                  <a:pt x="34" y="133"/>
                  <a:pt x="36" y="132"/>
                </a:cubicBezTo>
                <a:cubicBezTo>
                  <a:pt x="37" y="131"/>
                  <a:pt x="36" y="134"/>
                  <a:pt x="36" y="134"/>
                </a:cubicBezTo>
                <a:cubicBezTo>
                  <a:pt x="36" y="134"/>
                  <a:pt x="39" y="133"/>
                  <a:pt x="39" y="131"/>
                </a:cubicBezTo>
                <a:cubicBezTo>
                  <a:pt x="40" y="129"/>
                  <a:pt x="41" y="129"/>
                  <a:pt x="41" y="129"/>
                </a:cubicBezTo>
                <a:cubicBezTo>
                  <a:pt x="41" y="129"/>
                  <a:pt x="42" y="130"/>
                  <a:pt x="42" y="131"/>
                </a:cubicBezTo>
                <a:cubicBezTo>
                  <a:pt x="42" y="133"/>
                  <a:pt x="44" y="132"/>
                  <a:pt x="44" y="132"/>
                </a:cubicBezTo>
                <a:cubicBezTo>
                  <a:pt x="44" y="132"/>
                  <a:pt x="44" y="131"/>
                  <a:pt x="44" y="129"/>
                </a:cubicBezTo>
                <a:cubicBezTo>
                  <a:pt x="45" y="127"/>
                  <a:pt x="46" y="128"/>
                  <a:pt x="46" y="127"/>
                </a:cubicBezTo>
                <a:cubicBezTo>
                  <a:pt x="46" y="125"/>
                  <a:pt x="47" y="126"/>
                  <a:pt x="46" y="124"/>
                </a:cubicBezTo>
                <a:cubicBezTo>
                  <a:pt x="45" y="123"/>
                  <a:pt x="47" y="123"/>
                  <a:pt x="47" y="122"/>
                </a:cubicBezTo>
                <a:cubicBezTo>
                  <a:pt x="47" y="121"/>
                  <a:pt x="50" y="121"/>
                  <a:pt x="50" y="121"/>
                </a:cubicBezTo>
                <a:cubicBezTo>
                  <a:pt x="51" y="121"/>
                  <a:pt x="53" y="121"/>
                  <a:pt x="54" y="122"/>
                </a:cubicBezTo>
                <a:cubicBezTo>
                  <a:pt x="54" y="123"/>
                  <a:pt x="54" y="123"/>
                  <a:pt x="55" y="124"/>
                </a:cubicBezTo>
                <a:cubicBezTo>
                  <a:pt x="55" y="125"/>
                  <a:pt x="56" y="126"/>
                  <a:pt x="57" y="127"/>
                </a:cubicBezTo>
                <a:cubicBezTo>
                  <a:pt x="58" y="128"/>
                  <a:pt x="58" y="128"/>
                  <a:pt x="59" y="129"/>
                </a:cubicBezTo>
                <a:cubicBezTo>
                  <a:pt x="60" y="129"/>
                  <a:pt x="59" y="129"/>
                  <a:pt x="57" y="131"/>
                </a:cubicBezTo>
                <a:cubicBezTo>
                  <a:pt x="56" y="132"/>
                  <a:pt x="58" y="131"/>
                  <a:pt x="59" y="131"/>
                </a:cubicBezTo>
                <a:cubicBezTo>
                  <a:pt x="60" y="130"/>
                  <a:pt x="59" y="130"/>
                  <a:pt x="61" y="131"/>
                </a:cubicBezTo>
                <a:cubicBezTo>
                  <a:pt x="62" y="132"/>
                  <a:pt x="60" y="133"/>
                  <a:pt x="58" y="134"/>
                </a:cubicBezTo>
                <a:cubicBezTo>
                  <a:pt x="56" y="135"/>
                  <a:pt x="59" y="136"/>
                  <a:pt x="58" y="136"/>
                </a:cubicBezTo>
                <a:cubicBezTo>
                  <a:pt x="57" y="136"/>
                  <a:pt x="55" y="137"/>
                  <a:pt x="54" y="138"/>
                </a:cubicBezTo>
                <a:cubicBezTo>
                  <a:pt x="52" y="139"/>
                  <a:pt x="55" y="139"/>
                  <a:pt x="55" y="139"/>
                </a:cubicBezTo>
                <a:cubicBezTo>
                  <a:pt x="55" y="139"/>
                  <a:pt x="53" y="141"/>
                  <a:pt x="53" y="141"/>
                </a:cubicBezTo>
                <a:cubicBezTo>
                  <a:pt x="52" y="142"/>
                  <a:pt x="54" y="142"/>
                  <a:pt x="53" y="143"/>
                </a:cubicBezTo>
                <a:cubicBezTo>
                  <a:pt x="52" y="144"/>
                  <a:pt x="52" y="144"/>
                  <a:pt x="52" y="144"/>
                </a:cubicBezTo>
                <a:cubicBezTo>
                  <a:pt x="54" y="144"/>
                  <a:pt x="54" y="144"/>
                  <a:pt x="54" y="144"/>
                </a:cubicBezTo>
                <a:cubicBezTo>
                  <a:pt x="54" y="144"/>
                  <a:pt x="54" y="144"/>
                  <a:pt x="53" y="146"/>
                </a:cubicBezTo>
                <a:cubicBezTo>
                  <a:pt x="53" y="147"/>
                  <a:pt x="53" y="147"/>
                  <a:pt x="52" y="149"/>
                </a:cubicBezTo>
                <a:cubicBezTo>
                  <a:pt x="51" y="150"/>
                  <a:pt x="53" y="150"/>
                  <a:pt x="53" y="150"/>
                </a:cubicBezTo>
                <a:cubicBezTo>
                  <a:pt x="54" y="150"/>
                  <a:pt x="55" y="149"/>
                  <a:pt x="57" y="147"/>
                </a:cubicBezTo>
                <a:cubicBezTo>
                  <a:pt x="58" y="145"/>
                  <a:pt x="58" y="145"/>
                  <a:pt x="59" y="143"/>
                </a:cubicBezTo>
                <a:cubicBezTo>
                  <a:pt x="60" y="141"/>
                  <a:pt x="60" y="144"/>
                  <a:pt x="60" y="145"/>
                </a:cubicBezTo>
                <a:cubicBezTo>
                  <a:pt x="60" y="145"/>
                  <a:pt x="61" y="147"/>
                  <a:pt x="62" y="145"/>
                </a:cubicBezTo>
                <a:cubicBezTo>
                  <a:pt x="64" y="143"/>
                  <a:pt x="64" y="141"/>
                  <a:pt x="64" y="139"/>
                </a:cubicBezTo>
                <a:cubicBezTo>
                  <a:pt x="64" y="138"/>
                  <a:pt x="65" y="138"/>
                  <a:pt x="65" y="137"/>
                </a:cubicBezTo>
                <a:cubicBezTo>
                  <a:pt x="65" y="136"/>
                  <a:pt x="66" y="135"/>
                  <a:pt x="67" y="134"/>
                </a:cubicBezTo>
                <a:cubicBezTo>
                  <a:pt x="68" y="133"/>
                  <a:pt x="68" y="135"/>
                  <a:pt x="68" y="135"/>
                </a:cubicBezTo>
                <a:cubicBezTo>
                  <a:pt x="68" y="136"/>
                  <a:pt x="68" y="137"/>
                  <a:pt x="69" y="139"/>
                </a:cubicBezTo>
                <a:cubicBezTo>
                  <a:pt x="69" y="141"/>
                  <a:pt x="70" y="137"/>
                  <a:pt x="70" y="135"/>
                </a:cubicBezTo>
                <a:cubicBezTo>
                  <a:pt x="71" y="132"/>
                  <a:pt x="71" y="134"/>
                  <a:pt x="72" y="132"/>
                </a:cubicBezTo>
                <a:cubicBezTo>
                  <a:pt x="74" y="130"/>
                  <a:pt x="73" y="132"/>
                  <a:pt x="75" y="132"/>
                </a:cubicBezTo>
                <a:cubicBezTo>
                  <a:pt x="76" y="132"/>
                  <a:pt x="76" y="133"/>
                  <a:pt x="77" y="134"/>
                </a:cubicBezTo>
                <a:cubicBezTo>
                  <a:pt x="77" y="135"/>
                  <a:pt x="77" y="135"/>
                  <a:pt x="78" y="136"/>
                </a:cubicBezTo>
                <a:cubicBezTo>
                  <a:pt x="78" y="137"/>
                  <a:pt x="79" y="136"/>
                  <a:pt x="80" y="135"/>
                </a:cubicBezTo>
                <a:cubicBezTo>
                  <a:pt x="81" y="135"/>
                  <a:pt x="81" y="135"/>
                  <a:pt x="81" y="136"/>
                </a:cubicBezTo>
                <a:cubicBezTo>
                  <a:pt x="81" y="137"/>
                  <a:pt x="81" y="138"/>
                  <a:pt x="81" y="139"/>
                </a:cubicBezTo>
                <a:cubicBezTo>
                  <a:pt x="81" y="140"/>
                  <a:pt x="82" y="138"/>
                  <a:pt x="82" y="137"/>
                </a:cubicBezTo>
                <a:cubicBezTo>
                  <a:pt x="83" y="136"/>
                  <a:pt x="84" y="136"/>
                  <a:pt x="85" y="136"/>
                </a:cubicBezTo>
                <a:cubicBezTo>
                  <a:pt x="86" y="136"/>
                  <a:pt x="85" y="137"/>
                  <a:pt x="85" y="137"/>
                </a:cubicBezTo>
                <a:cubicBezTo>
                  <a:pt x="85" y="138"/>
                  <a:pt x="85" y="139"/>
                  <a:pt x="85" y="140"/>
                </a:cubicBezTo>
                <a:cubicBezTo>
                  <a:pt x="85" y="142"/>
                  <a:pt x="83" y="144"/>
                  <a:pt x="84" y="143"/>
                </a:cubicBezTo>
                <a:cubicBezTo>
                  <a:pt x="85" y="142"/>
                  <a:pt x="85" y="144"/>
                  <a:pt x="87" y="143"/>
                </a:cubicBezTo>
                <a:cubicBezTo>
                  <a:pt x="88" y="142"/>
                  <a:pt x="86" y="144"/>
                  <a:pt x="86" y="145"/>
                </a:cubicBezTo>
                <a:cubicBezTo>
                  <a:pt x="85" y="146"/>
                  <a:pt x="85" y="147"/>
                  <a:pt x="84" y="148"/>
                </a:cubicBezTo>
                <a:cubicBezTo>
                  <a:pt x="83" y="149"/>
                  <a:pt x="86" y="151"/>
                  <a:pt x="85" y="152"/>
                </a:cubicBezTo>
                <a:cubicBezTo>
                  <a:pt x="85" y="154"/>
                  <a:pt x="85" y="154"/>
                  <a:pt x="85" y="155"/>
                </a:cubicBezTo>
                <a:cubicBezTo>
                  <a:pt x="85" y="156"/>
                  <a:pt x="86" y="157"/>
                  <a:pt x="87" y="159"/>
                </a:cubicBezTo>
                <a:cubicBezTo>
                  <a:pt x="87" y="162"/>
                  <a:pt x="87" y="159"/>
                  <a:pt x="88" y="157"/>
                </a:cubicBezTo>
                <a:cubicBezTo>
                  <a:pt x="89" y="155"/>
                  <a:pt x="88" y="156"/>
                  <a:pt x="89" y="154"/>
                </a:cubicBezTo>
                <a:cubicBezTo>
                  <a:pt x="90" y="152"/>
                  <a:pt x="90" y="153"/>
                  <a:pt x="90" y="150"/>
                </a:cubicBezTo>
                <a:cubicBezTo>
                  <a:pt x="90" y="149"/>
                  <a:pt x="90" y="151"/>
                  <a:pt x="91" y="153"/>
                </a:cubicBezTo>
                <a:cubicBezTo>
                  <a:pt x="92" y="155"/>
                  <a:pt x="91" y="153"/>
                  <a:pt x="91" y="151"/>
                </a:cubicBezTo>
                <a:cubicBezTo>
                  <a:pt x="91" y="150"/>
                  <a:pt x="91" y="150"/>
                  <a:pt x="91" y="148"/>
                </a:cubicBezTo>
                <a:cubicBezTo>
                  <a:pt x="91" y="147"/>
                  <a:pt x="91" y="147"/>
                  <a:pt x="90" y="146"/>
                </a:cubicBezTo>
                <a:cubicBezTo>
                  <a:pt x="90" y="145"/>
                  <a:pt x="92" y="144"/>
                  <a:pt x="92" y="143"/>
                </a:cubicBezTo>
                <a:cubicBezTo>
                  <a:pt x="92" y="142"/>
                  <a:pt x="92" y="142"/>
                  <a:pt x="93" y="142"/>
                </a:cubicBezTo>
                <a:cubicBezTo>
                  <a:pt x="93" y="141"/>
                  <a:pt x="94" y="142"/>
                  <a:pt x="94" y="143"/>
                </a:cubicBezTo>
                <a:cubicBezTo>
                  <a:pt x="95" y="144"/>
                  <a:pt x="95" y="144"/>
                  <a:pt x="95" y="142"/>
                </a:cubicBezTo>
                <a:cubicBezTo>
                  <a:pt x="95" y="141"/>
                  <a:pt x="95" y="140"/>
                  <a:pt x="95" y="138"/>
                </a:cubicBezTo>
                <a:cubicBezTo>
                  <a:pt x="95" y="136"/>
                  <a:pt x="95" y="137"/>
                  <a:pt x="96" y="136"/>
                </a:cubicBezTo>
                <a:cubicBezTo>
                  <a:pt x="96" y="135"/>
                  <a:pt x="97" y="137"/>
                  <a:pt x="97" y="137"/>
                </a:cubicBezTo>
                <a:cubicBezTo>
                  <a:pt x="98" y="138"/>
                  <a:pt x="98" y="139"/>
                  <a:pt x="99" y="141"/>
                </a:cubicBezTo>
                <a:cubicBezTo>
                  <a:pt x="100" y="142"/>
                  <a:pt x="100" y="139"/>
                  <a:pt x="99" y="138"/>
                </a:cubicBezTo>
                <a:cubicBezTo>
                  <a:pt x="99" y="136"/>
                  <a:pt x="101" y="135"/>
                  <a:pt x="101" y="136"/>
                </a:cubicBezTo>
                <a:cubicBezTo>
                  <a:pt x="101" y="137"/>
                  <a:pt x="102" y="137"/>
                  <a:pt x="103" y="138"/>
                </a:cubicBezTo>
                <a:cubicBezTo>
                  <a:pt x="103" y="139"/>
                  <a:pt x="104" y="139"/>
                  <a:pt x="104" y="140"/>
                </a:cubicBezTo>
                <a:cubicBezTo>
                  <a:pt x="104" y="141"/>
                  <a:pt x="105" y="142"/>
                  <a:pt x="105" y="143"/>
                </a:cubicBezTo>
                <a:cubicBezTo>
                  <a:pt x="105" y="144"/>
                  <a:pt x="106" y="145"/>
                  <a:pt x="105" y="146"/>
                </a:cubicBezTo>
                <a:cubicBezTo>
                  <a:pt x="105" y="147"/>
                  <a:pt x="107" y="148"/>
                  <a:pt x="107" y="148"/>
                </a:cubicBezTo>
                <a:cubicBezTo>
                  <a:pt x="107" y="147"/>
                  <a:pt x="107" y="146"/>
                  <a:pt x="107" y="145"/>
                </a:cubicBezTo>
                <a:cubicBezTo>
                  <a:pt x="107" y="144"/>
                  <a:pt x="108" y="144"/>
                  <a:pt x="108" y="145"/>
                </a:cubicBezTo>
                <a:cubicBezTo>
                  <a:pt x="109" y="146"/>
                  <a:pt x="109" y="147"/>
                  <a:pt x="109" y="149"/>
                </a:cubicBezTo>
                <a:cubicBezTo>
                  <a:pt x="109" y="150"/>
                  <a:pt x="112" y="150"/>
                  <a:pt x="113" y="151"/>
                </a:cubicBezTo>
                <a:cubicBezTo>
                  <a:pt x="114" y="152"/>
                  <a:pt x="114" y="152"/>
                  <a:pt x="114" y="152"/>
                </a:cubicBezTo>
                <a:cubicBezTo>
                  <a:pt x="115" y="151"/>
                  <a:pt x="115" y="152"/>
                  <a:pt x="115" y="153"/>
                </a:cubicBezTo>
                <a:cubicBezTo>
                  <a:pt x="115" y="154"/>
                  <a:pt x="116" y="154"/>
                  <a:pt x="117" y="155"/>
                </a:cubicBezTo>
                <a:cubicBezTo>
                  <a:pt x="119" y="156"/>
                  <a:pt x="119" y="156"/>
                  <a:pt x="119" y="156"/>
                </a:cubicBezTo>
                <a:cubicBezTo>
                  <a:pt x="120" y="157"/>
                  <a:pt x="120" y="157"/>
                  <a:pt x="121" y="159"/>
                </a:cubicBezTo>
                <a:cubicBezTo>
                  <a:pt x="122" y="160"/>
                  <a:pt x="122" y="160"/>
                  <a:pt x="122" y="161"/>
                </a:cubicBezTo>
                <a:cubicBezTo>
                  <a:pt x="122" y="161"/>
                  <a:pt x="123" y="159"/>
                  <a:pt x="123" y="159"/>
                </a:cubicBezTo>
                <a:cubicBezTo>
                  <a:pt x="123" y="159"/>
                  <a:pt x="124" y="159"/>
                  <a:pt x="125" y="160"/>
                </a:cubicBezTo>
                <a:cubicBezTo>
                  <a:pt x="125" y="160"/>
                  <a:pt x="127" y="161"/>
                  <a:pt x="128" y="162"/>
                </a:cubicBezTo>
                <a:cubicBezTo>
                  <a:pt x="129" y="164"/>
                  <a:pt x="129" y="162"/>
                  <a:pt x="128" y="161"/>
                </a:cubicBezTo>
                <a:cubicBezTo>
                  <a:pt x="128" y="159"/>
                  <a:pt x="129" y="160"/>
                  <a:pt x="130" y="160"/>
                </a:cubicBezTo>
                <a:cubicBezTo>
                  <a:pt x="130" y="160"/>
                  <a:pt x="130" y="161"/>
                  <a:pt x="131" y="161"/>
                </a:cubicBezTo>
                <a:cubicBezTo>
                  <a:pt x="131" y="162"/>
                  <a:pt x="132" y="163"/>
                  <a:pt x="133" y="164"/>
                </a:cubicBezTo>
                <a:cubicBezTo>
                  <a:pt x="133" y="165"/>
                  <a:pt x="134" y="163"/>
                  <a:pt x="134" y="163"/>
                </a:cubicBezTo>
                <a:cubicBezTo>
                  <a:pt x="134" y="163"/>
                  <a:pt x="135" y="162"/>
                  <a:pt x="134" y="161"/>
                </a:cubicBezTo>
                <a:cubicBezTo>
                  <a:pt x="132" y="160"/>
                  <a:pt x="134" y="160"/>
                  <a:pt x="132" y="159"/>
                </a:cubicBezTo>
                <a:cubicBezTo>
                  <a:pt x="131" y="158"/>
                  <a:pt x="132" y="158"/>
                  <a:pt x="132" y="157"/>
                </a:cubicBezTo>
                <a:cubicBezTo>
                  <a:pt x="132" y="156"/>
                  <a:pt x="132" y="157"/>
                  <a:pt x="131" y="156"/>
                </a:cubicBezTo>
                <a:cubicBezTo>
                  <a:pt x="130" y="156"/>
                  <a:pt x="130" y="156"/>
                  <a:pt x="128" y="155"/>
                </a:cubicBezTo>
                <a:cubicBezTo>
                  <a:pt x="126" y="154"/>
                  <a:pt x="127" y="153"/>
                  <a:pt x="126" y="153"/>
                </a:cubicBezTo>
                <a:cubicBezTo>
                  <a:pt x="125" y="153"/>
                  <a:pt x="122" y="151"/>
                  <a:pt x="121" y="150"/>
                </a:cubicBezTo>
                <a:cubicBezTo>
                  <a:pt x="119" y="149"/>
                  <a:pt x="122" y="150"/>
                  <a:pt x="123" y="150"/>
                </a:cubicBezTo>
                <a:cubicBezTo>
                  <a:pt x="125" y="151"/>
                  <a:pt x="122" y="149"/>
                  <a:pt x="121" y="148"/>
                </a:cubicBezTo>
                <a:cubicBezTo>
                  <a:pt x="121" y="148"/>
                  <a:pt x="122" y="148"/>
                  <a:pt x="122" y="147"/>
                </a:cubicBezTo>
                <a:cubicBezTo>
                  <a:pt x="121" y="146"/>
                  <a:pt x="125" y="145"/>
                  <a:pt x="123" y="144"/>
                </a:cubicBezTo>
                <a:cubicBezTo>
                  <a:pt x="121" y="143"/>
                  <a:pt x="122" y="142"/>
                  <a:pt x="120" y="140"/>
                </a:cubicBezTo>
                <a:cubicBezTo>
                  <a:pt x="119" y="138"/>
                  <a:pt x="121" y="139"/>
                  <a:pt x="120" y="139"/>
                </a:cubicBezTo>
                <a:cubicBezTo>
                  <a:pt x="120" y="138"/>
                  <a:pt x="120" y="136"/>
                  <a:pt x="119" y="136"/>
                </a:cubicBezTo>
                <a:cubicBezTo>
                  <a:pt x="119" y="135"/>
                  <a:pt x="120" y="136"/>
                  <a:pt x="121" y="136"/>
                </a:cubicBezTo>
                <a:cubicBezTo>
                  <a:pt x="122" y="136"/>
                  <a:pt x="123" y="136"/>
                  <a:pt x="122" y="135"/>
                </a:cubicBezTo>
                <a:cubicBezTo>
                  <a:pt x="121" y="134"/>
                  <a:pt x="122" y="134"/>
                  <a:pt x="120" y="133"/>
                </a:cubicBezTo>
                <a:cubicBezTo>
                  <a:pt x="119" y="132"/>
                  <a:pt x="120" y="132"/>
                  <a:pt x="119" y="131"/>
                </a:cubicBezTo>
                <a:cubicBezTo>
                  <a:pt x="118" y="130"/>
                  <a:pt x="119" y="129"/>
                  <a:pt x="119" y="128"/>
                </a:cubicBezTo>
                <a:cubicBezTo>
                  <a:pt x="120" y="127"/>
                  <a:pt x="121" y="128"/>
                  <a:pt x="121" y="128"/>
                </a:cubicBezTo>
                <a:cubicBezTo>
                  <a:pt x="121" y="128"/>
                  <a:pt x="122" y="128"/>
                  <a:pt x="123" y="128"/>
                </a:cubicBezTo>
                <a:cubicBezTo>
                  <a:pt x="124" y="128"/>
                  <a:pt x="124" y="129"/>
                  <a:pt x="126" y="129"/>
                </a:cubicBezTo>
                <a:cubicBezTo>
                  <a:pt x="127" y="129"/>
                  <a:pt x="127" y="130"/>
                  <a:pt x="127" y="131"/>
                </a:cubicBezTo>
                <a:cubicBezTo>
                  <a:pt x="128" y="131"/>
                  <a:pt x="129" y="131"/>
                  <a:pt x="129" y="131"/>
                </a:cubicBezTo>
                <a:cubicBezTo>
                  <a:pt x="130" y="131"/>
                  <a:pt x="132" y="132"/>
                  <a:pt x="133" y="133"/>
                </a:cubicBezTo>
                <a:cubicBezTo>
                  <a:pt x="133" y="134"/>
                  <a:pt x="134" y="133"/>
                  <a:pt x="135" y="133"/>
                </a:cubicBezTo>
                <a:cubicBezTo>
                  <a:pt x="136" y="133"/>
                  <a:pt x="136" y="133"/>
                  <a:pt x="137" y="133"/>
                </a:cubicBezTo>
                <a:cubicBezTo>
                  <a:pt x="137" y="133"/>
                  <a:pt x="139" y="134"/>
                  <a:pt x="140" y="133"/>
                </a:cubicBezTo>
                <a:cubicBezTo>
                  <a:pt x="141" y="133"/>
                  <a:pt x="140" y="132"/>
                  <a:pt x="141" y="132"/>
                </a:cubicBezTo>
                <a:cubicBezTo>
                  <a:pt x="141" y="133"/>
                  <a:pt x="142" y="133"/>
                  <a:pt x="142" y="133"/>
                </a:cubicBezTo>
                <a:cubicBezTo>
                  <a:pt x="142" y="133"/>
                  <a:pt x="143" y="132"/>
                  <a:pt x="141" y="131"/>
                </a:cubicBezTo>
                <a:cubicBezTo>
                  <a:pt x="140" y="130"/>
                  <a:pt x="141" y="131"/>
                  <a:pt x="139" y="130"/>
                </a:cubicBezTo>
                <a:cubicBezTo>
                  <a:pt x="137" y="129"/>
                  <a:pt x="139" y="130"/>
                  <a:pt x="137" y="129"/>
                </a:cubicBezTo>
                <a:cubicBezTo>
                  <a:pt x="135" y="128"/>
                  <a:pt x="136" y="128"/>
                  <a:pt x="135" y="128"/>
                </a:cubicBezTo>
                <a:cubicBezTo>
                  <a:pt x="133" y="127"/>
                  <a:pt x="134" y="127"/>
                  <a:pt x="132" y="127"/>
                </a:cubicBezTo>
                <a:cubicBezTo>
                  <a:pt x="131" y="127"/>
                  <a:pt x="133" y="127"/>
                  <a:pt x="132" y="126"/>
                </a:cubicBezTo>
                <a:cubicBezTo>
                  <a:pt x="131" y="125"/>
                  <a:pt x="131" y="125"/>
                  <a:pt x="130" y="124"/>
                </a:cubicBezTo>
                <a:cubicBezTo>
                  <a:pt x="129" y="123"/>
                  <a:pt x="131" y="124"/>
                  <a:pt x="132" y="124"/>
                </a:cubicBezTo>
                <a:cubicBezTo>
                  <a:pt x="134" y="123"/>
                  <a:pt x="134" y="123"/>
                  <a:pt x="134" y="123"/>
                </a:cubicBezTo>
                <a:cubicBezTo>
                  <a:pt x="133" y="123"/>
                  <a:pt x="134" y="123"/>
                  <a:pt x="131" y="123"/>
                </a:cubicBezTo>
                <a:cubicBezTo>
                  <a:pt x="129" y="123"/>
                  <a:pt x="131" y="122"/>
                  <a:pt x="131" y="121"/>
                </a:cubicBezTo>
                <a:cubicBezTo>
                  <a:pt x="132" y="121"/>
                  <a:pt x="133" y="120"/>
                  <a:pt x="133" y="120"/>
                </a:cubicBezTo>
                <a:cubicBezTo>
                  <a:pt x="133" y="120"/>
                  <a:pt x="135" y="121"/>
                  <a:pt x="137" y="120"/>
                </a:cubicBezTo>
                <a:cubicBezTo>
                  <a:pt x="139" y="120"/>
                  <a:pt x="138" y="120"/>
                  <a:pt x="138" y="119"/>
                </a:cubicBezTo>
                <a:cubicBezTo>
                  <a:pt x="138" y="118"/>
                  <a:pt x="139" y="117"/>
                  <a:pt x="139" y="117"/>
                </a:cubicBezTo>
                <a:cubicBezTo>
                  <a:pt x="140" y="118"/>
                  <a:pt x="140" y="118"/>
                  <a:pt x="140" y="118"/>
                </a:cubicBezTo>
                <a:cubicBezTo>
                  <a:pt x="142" y="117"/>
                  <a:pt x="142" y="117"/>
                  <a:pt x="142" y="117"/>
                </a:cubicBezTo>
                <a:cubicBezTo>
                  <a:pt x="142" y="117"/>
                  <a:pt x="142" y="116"/>
                  <a:pt x="140" y="115"/>
                </a:cubicBezTo>
                <a:cubicBezTo>
                  <a:pt x="138" y="114"/>
                  <a:pt x="140" y="115"/>
                  <a:pt x="139" y="114"/>
                </a:cubicBezTo>
                <a:cubicBezTo>
                  <a:pt x="138" y="113"/>
                  <a:pt x="139" y="113"/>
                  <a:pt x="140" y="113"/>
                </a:cubicBezTo>
                <a:cubicBezTo>
                  <a:pt x="141" y="113"/>
                  <a:pt x="141" y="112"/>
                  <a:pt x="142" y="111"/>
                </a:cubicBezTo>
                <a:cubicBezTo>
                  <a:pt x="142" y="111"/>
                  <a:pt x="144" y="112"/>
                  <a:pt x="145" y="112"/>
                </a:cubicBezTo>
                <a:cubicBezTo>
                  <a:pt x="147" y="112"/>
                  <a:pt x="146" y="111"/>
                  <a:pt x="144" y="110"/>
                </a:cubicBezTo>
                <a:cubicBezTo>
                  <a:pt x="141" y="108"/>
                  <a:pt x="144" y="109"/>
                  <a:pt x="144" y="107"/>
                </a:cubicBezTo>
                <a:cubicBezTo>
                  <a:pt x="143" y="106"/>
                  <a:pt x="143" y="106"/>
                  <a:pt x="143" y="106"/>
                </a:cubicBezTo>
                <a:cubicBezTo>
                  <a:pt x="143" y="106"/>
                  <a:pt x="144" y="105"/>
                  <a:pt x="146" y="104"/>
                </a:cubicBezTo>
                <a:cubicBezTo>
                  <a:pt x="149" y="104"/>
                  <a:pt x="148" y="103"/>
                  <a:pt x="148" y="101"/>
                </a:cubicBezTo>
                <a:cubicBezTo>
                  <a:pt x="148" y="99"/>
                  <a:pt x="149" y="100"/>
                  <a:pt x="151" y="99"/>
                </a:cubicBezTo>
                <a:cubicBezTo>
                  <a:pt x="152" y="97"/>
                  <a:pt x="152" y="97"/>
                  <a:pt x="151" y="96"/>
                </a:cubicBezTo>
                <a:cubicBezTo>
                  <a:pt x="151" y="95"/>
                  <a:pt x="151" y="95"/>
                  <a:pt x="150" y="95"/>
                </a:cubicBezTo>
                <a:cubicBezTo>
                  <a:pt x="149" y="94"/>
                  <a:pt x="149" y="94"/>
                  <a:pt x="149" y="93"/>
                </a:cubicBezTo>
                <a:cubicBezTo>
                  <a:pt x="149" y="93"/>
                  <a:pt x="151" y="93"/>
                  <a:pt x="152" y="93"/>
                </a:cubicBezTo>
                <a:cubicBezTo>
                  <a:pt x="153" y="93"/>
                  <a:pt x="154" y="93"/>
                  <a:pt x="152" y="92"/>
                </a:cubicBezTo>
                <a:cubicBezTo>
                  <a:pt x="151" y="92"/>
                  <a:pt x="152" y="92"/>
                  <a:pt x="150" y="91"/>
                </a:cubicBezTo>
                <a:cubicBezTo>
                  <a:pt x="149" y="90"/>
                  <a:pt x="150" y="91"/>
                  <a:pt x="149" y="89"/>
                </a:cubicBezTo>
                <a:cubicBezTo>
                  <a:pt x="148" y="87"/>
                  <a:pt x="149" y="88"/>
                  <a:pt x="147" y="87"/>
                </a:cubicBezTo>
                <a:cubicBezTo>
                  <a:pt x="146" y="87"/>
                  <a:pt x="146" y="85"/>
                  <a:pt x="146" y="85"/>
                </a:cubicBezTo>
                <a:cubicBezTo>
                  <a:pt x="145" y="85"/>
                  <a:pt x="146" y="84"/>
                  <a:pt x="146" y="83"/>
                </a:cubicBezTo>
                <a:cubicBezTo>
                  <a:pt x="147" y="82"/>
                  <a:pt x="147" y="83"/>
                  <a:pt x="146" y="82"/>
                </a:cubicBezTo>
                <a:cubicBezTo>
                  <a:pt x="145" y="82"/>
                  <a:pt x="145" y="81"/>
                  <a:pt x="144" y="79"/>
                </a:cubicBezTo>
                <a:cubicBezTo>
                  <a:pt x="144" y="78"/>
                  <a:pt x="145" y="79"/>
                  <a:pt x="146" y="79"/>
                </a:cubicBezTo>
                <a:cubicBezTo>
                  <a:pt x="147" y="78"/>
                  <a:pt x="145" y="78"/>
                  <a:pt x="145" y="77"/>
                </a:cubicBezTo>
                <a:cubicBezTo>
                  <a:pt x="144" y="77"/>
                  <a:pt x="146" y="76"/>
                  <a:pt x="145" y="75"/>
                </a:cubicBezTo>
                <a:cubicBezTo>
                  <a:pt x="145" y="74"/>
                  <a:pt x="146" y="75"/>
                  <a:pt x="147" y="74"/>
                </a:cubicBezTo>
                <a:cubicBezTo>
                  <a:pt x="147" y="73"/>
                  <a:pt x="150" y="73"/>
                  <a:pt x="149" y="72"/>
                </a:cubicBezTo>
                <a:cubicBezTo>
                  <a:pt x="147" y="71"/>
                  <a:pt x="147" y="70"/>
                  <a:pt x="146" y="69"/>
                </a:cubicBezTo>
                <a:cubicBezTo>
                  <a:pt x="145" y="69"/>
                  <a:pt x="148" y="69"/>
                  <a:pt x="148" y="69"/>
                </a:cubicBezTo>
                <a:cubicBezTo>
                  <a:pt x="148" y="69"/>
                  <a:pt x="150" y="68"/>
                  <a:pt x="151" y="68"/>
                </a:cubicBezTo>
                <a:cubicBezTo>
                  <a:pt x="151" y="68"/>
                  <a:pt x="152" y="68"/>
                  <a:pt x="153" y="69"/>
                </a:cubicBezTo>
                <a:cubicBezTo>
                  <a:pt x="154" y="69"/>
                  <a:pt x="154" y="69"/>
                  <a:pt x="155" y="69"/>
                </a:cubicBezTo>
                <a:cubicBezTo>
                  <a:pt x="156" y="69"/>
                  <a:pt x="156" y="68"/>
                  <a:pt x="154" y="67"/>
                </a:cubicBezTo>
                <a:cubicBezTo>
                  <a:pt x="152" y="66"/>
                  <a:pt x="155" y="66"/>
                  <a:pt x="156" y="66"/>
                </a:cubicBezTo>
                <a:cubicBezTo>
                  <a:pt x="156" y="65"/>
                  <a:pt x="158" y="65"/>
                  <a:pt x="160" y="66"/>
                </a:cubicBezTo>
                <a:cubicBezTo>
                  <a:pt x="161" y="68"/>
                  <a:pt x="162" y="68"/>
                  <a:pt x="163" y="69"/>
                </a:cubicBezTo>
                <a:cubicBezTo>
                  <a:pt x="165" y="70"/>
                  <a:pt x="165" y="71"/>
                  <a:pt x="165" y="71"/>
                </a:cubicBezTo>
                <a:cubicBezTo>
                  <a:pt x="165" y="71"/>
                  <a:pt x="167" y="72"/>
                  <a:pt x="167" y="72"/>
                </a:cubicBezTo>
                <a:cubicBezTo>
                  <a:pt x="167" y="73"/>
                  <a:pt x="167" y="72"/>
                  <a:pt x="167" y="72"/>
                </a:cubicBezTo>
                <a:cubicBezTo>
                  <a:pt x="167" y="71"/>
                  <a:pt x="167" y="70"/>
                  <a:pt x="168" y="70"/>
                </a:cubicBezTo>
                <a:cubicBezTo>
                  <a:pt x="168" y="70"/>
                  <a:pt x="169" y="71"/>
                  <a:pt x="169" y="71"/>
                </a:cubicBezTo>
                <a:cubicBezTo>
                  <a:pt x="169" y="71"/>
                  <a:pt x="171" y="71"/>
                  <a:pt x="172" y="71"/>
                </a:cubicBezTo>
                <a:cubicBezTo>
                  <a:pt x="172" y="71"/>
                  <a:pt x="173" y="71"/>
                  <a:pt x="174" y="73"/>
                </a:cubicBezTo>
                <a:cubicBezTo>
                  <a:pt x="175" y="73"/>
                  <a:pt x="175" y="72"/>
                  <a:pt x="174" y="71"/>
                </a:cubicBezTo>
                <a:cubicBezTo>
                  <a:pt x="174" y="69"/>
                  <a:pt x="175" y="71"/>
                  <a:pt x="176" y="71"/>
                </a:cubicBezTo>
                <a:cubicBezTo>
                  <a:pt x="177" y="71"/>
                  <a:pt x="177" y="71"/>
                  <a:pt x="177" y="72"/>
                </a:cubicBezTo>
                <a:cubicBezTo>
                  <a:pt x="178" y="73"/>
                  <a:pt x="179" y="73"/>
                  <a:pt x="180" y="74"/>
                </a:cubicBezTo>
                <a:cubicBezTo>
                  <a:pt x="181" y="75"/>
                  <a:pt x="181" y="73"/>
                  <a:pt x="180" y="71"/>
                </a:cubicBezTo>
                <a:close/>
                <a:moveTo>
                  <a:pt x="89" y="129"/>
                </a:moveTo>
                <a:cubicBezTo>
                  <a:pt x="64" y="129"/>
                  <a:pt x="44" y="108"/>
                  <a:pt x="44" y="83"/>
                </a:cubicBezTo>
                <a:cubicBezTo>
                  <a:pt x="44" y="58"/>
                  <a:pt x="64" y="38"/>
                  <a:pt x="89" y="38"/>
                </a:cubicBezTo>
                <a:cubicBezTo>
                  <a:pt x="114" y="38"/>
                  <a:pt x="134" y="58"/>
                  <a:pt x="134" y="83"/>
                </a:cubicBezTo>
                <a:cubicBezTo>
                  <a:pt x="134" y="108"/>
                  <a:pt x="114" y="129"/>
                  <a:pt x="89" y="129"/>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8" name="Freeform 88"/>
          <p:cNvSpPr>
            <a:spLocks noEditPoints="1"/>
          </p:cNvSpPr>
          <p:nvPr/>
        </p:nvSpPr>
        <p:spPr bwMode="auto">
          <a:xfrm>
            <a:off x="9765777" y="3884654"/>
            <a:ext cx="751541" cy="666523"/>
          </a:xfrm>
          <a:custGeom>
            <a:avLst/>
            <a:gdLst>
              <a:gd name="T0" fmla="*/ 159 w 167"/>
              <a:gd name="T1" fmla="*/ 0 h 148"/>
              <a:gd name="T2" fmla="*/ 97 w 167"/>
              <a:gd name="T3" fmla="*/ 0 h 148"/>
              <a:gd name="T4" fmla="*/ 89 w 167"/>
              <a:gd name="T5" fmla="*/ 9 h 148"/>
              <a:gd name="T6" fmla="*/ 89 w 167"/>
              <a:gd name="T7" fmla="*/ 52 h 148"/>
              <a:gd name="T8" fmla="*/ 93 w 167"/>
              <a:gd name="T9" fmla="*/ 47 h 148"/>
              <a:gd name="T10" fmla="*/ 99 w 167"/>
              <a:gd name="T11" fmla="*/ 44 h 148"/>
              <a:gd name="T12" fmla="*/ 106 w 167"/>
              <a:gd name="T13" fmla="*/ 20 h 148"/>
              <a:gd name="T14" fmla="*/ 119 w 167"/>
              <a:gd name="T15" fmla="*/ 23 h 148"/>
              <a:gd name="T16" fmla="*/ 112 w 167"/>
              <a:gd name="T17" fmla="*/ 50 h 148"/>
              <a:gd name="T18" fmla="*/ 111 w 167"/>
              <a:gd name="T19" fmla="*/ 62 h 148"/>
              <a:gd name="T20" fmla="*/ 159 w 167"/>
              <a:gd name="T21" fmla="*/ 62 h 148"/>
              <a:gd name="T22" fmla="*/ 167 w 167"/>
              <a:gd name="T23" fmla="*/ 54 h 148"/>
              <a:gd name="T24" fmla="*/ 167 w 167"/>
              <a:gd name="T25" fmla="*/ 9 h 148"/>
              <a:gd name="T26" fmla="*/ 159 w 167"/>
              <a:gd name="T27" fmla="*/ 0 h 148"/>
              <a:gd name="T28" fmla="*/ 50 w 167"/>
              <a:gd name="T29" fmla="*/ 46 h 148"/>
              <a:gd name="T30" fmla="*/ 64 w 167"/>
              <a:gd name="T31" fmla="*/ 31 h 148"/>
              <a:gd name="T32" fmla="*/ 50 w 167"/>
              <a:gd name="T33" fmla="*/ 17 h 148"/>
              <a:gd name="T34" fmla="*/ 35 w 167"/>
              <a:gd name="T35" fmla="*/ 31 h 148"/>
              <a:gd name="T36" fmla="*/ 50 w 167"/>
              <a:gd name="T37" fmla="*/ 46 h 148"/>
              <a:gd name="T38" fmla="*/ 52 w 167"/>
              <a:gd name="T39" fmla="*/ 142 h 148"/>
              <a:gd name="T40" fmla="*/ 58 w 167"/>
              <a:gd name="T41" fmla="*/ 148 h 148"/>
              <a:gd name="T42" fmla="*/ 64 w 167"/>
              <a:gd name="T43" fmla="*/ 142 h 148"/>
              <a:gd name="T44" fmla="*/ 64 w 167"/>
              <a:gd name="T45" fmla="*/ 107 h 148"/>
              <a:gd name="T46" fmla="*/ 52 w 167"/>
              <a:gd name="T47" fmla="*/ 107 h 148"/>
              <a:gd name="T48" fmla="*/ 52 w 167"/>
              <a:gd name="T49" fmla="*/ 142 h 148"/>
              <a:gd name="T50" fmla="*/ 35 w 167"/>
              <a:gd name="T51" fmla="*/ 142 h 148"/>
              <a:gd name="T52" fmla="*/ 42 w 167"/>
              <a:gd name="T53" fmla="*/ 148 h 148"/>
              <a:gd name="T54" fmla="*/ 48 w 167"/>
              <a:gd name="T55" fmla="*/ 142 h 148"/>
              <a:gd name="T56" fmla="*/ 48 w 167"/>
              <a:gd name="T57" fmla="*/ 107 h 148"/>
              <a:gd name="T58" fmla="*/ 35 w 167"/>
              <a:gd name="T59" fmla="*/ 107 h 148"/>
              <a:gd name="T60" fmla="*/ 35 w 167"/>
              <a:gd name="T61" fmla="*/ 142 h 148"/>
              <a:gd name="T62" fmla="*/ 113 w 167"/>
              <a:gd name="T63" fmla="*/ 28 h 148"/>
              <a:gd name="T64" fmla="*/ 109 w 167"/>
              <a:gd name="T65" fmla="*/ 27 h 148"/>
              <a:gd name="T66" fmla="*/ 103 w 167"/>
              <a:gd name="T67" fmla="*/ 50 h 148"/>
              <a:gd name="T68" fmla="*/ 97 w 167"/>
              <a:gd name="T69" fmla="*/ 52 h 148"/>
              <a:gd name="T70" fmla="*/ 83 w 167"/>
              <a:gd name="T71" fmla="*/ 66 h 148"/>
              <a:gd name="T72" fmla="*/ 68 w 167"/>
              <a:gd name="T73" fmla="*/ 51 h 148"/>
              <a:gd name="T74" fmla="*/ 60 w 167"/>
              <a:gd name="T75" fmla="*/ 50 h 148"/>
              <a:gd name="T76" fmla="*/ 60 w 167"/>
              <a:gd name="T77" fmla="*/ 50 h 148"/>
              <a:gd name="T78" fmla="*/ 50 w 167"/>
              <a:gd name="T79" fmla="*/ 58 h 148"/>
              <a:gd name="T80" fmla="*/ 40 w 167"/>
              <a:gd name="T81" fmla="*/ 50 h 148"/>
              <a:gd name="T82" fmla="*/ 40 w 167"/>
              <a:gd name="T83" fmla="*/ 50 h 148"/>
              <a:gd name="T84" fmla="*/ 31 w 167"/>
              <a:gd name="T85" fmla="*/ 52 h 148"/>
              <a:gd name="T86" fmla="*/ 2 w 167"/>
              <a:gd name="T87" fmla="*/ 81 h 148"/>
              <a:gd name="T88" fmla="*/ 2 w 167"/>
              <a:gd name="T89" fmla="*/ 89 h 148"/>
              <a:gd name="T90" fmla="*/ 11 w 167"/>
              <a:gd name="T91" fmla="*/ 89 h 148"/>
              <a:gd name="T92" fmla="*/ 31 w 167"/>
              <a:gd name="T93" fmla="*/ 69 h 148"/>
              <a:gd name="T94" fmla="*/ 31 w 167"/>
              <a:gd name="T95" fmla="*/ 103 h 148"/>
              <a:gd name="T96" fmla="*/ 68 w 167"/>
              <a:gd name="T97" fmla="*/ 103 h 148"/>
              <a:gd name="T98" fmla="*/ 68 w 167"/>
              <a:gd name="T99" fmla="*/ 69 h 148"/>
              <a:gd name="T100" fmla="*/ 76 w 167"/>
              <a:gd name="T101" fmla="*/ 77 h 148"/>
              <a:gd name="T102" fmla="*/ 89 w 167"/>
              <a:gd name="T103" fmla="*/ 77 h 148"/>
              <a:gd name="T104" fmla="*/ 106 w 167"/>
              <a:gd name="T105" fmla="*/ 60 h 148"/>
              <a:gd name="T106" fmla="*/ 106 w 167"/>
              <a:gd name="T107" fmla="*/ 53 h 148"/>
              <a:gd name="T108" fmla="*/ 113 w 167"/>
              <a:gd name="T109" fmla="*/ 28 h 148"/>
              <a:gd name="T110" fmla="*/ 50 w 167"/>
              <a:gd name="T111" fmla="*/ 93 h 148"/>
              <a:gd name="T112" fmla="*/ 44 w 167"/>
              <a:gd name="T113" fmla="*/ 85 h 148"/>
              <a:gd name="T114" fmla="*/ 50 w 167"/>
              <a:gd name="T115" fmla="*/ 60 h 148"/>
              <a:gd name="T116" fmla="*/ 56 w 167"/>
              <a:gd name="T117" fmla="*/ 85 h 148"/>
              <a:gd name="T118" fmla="*/ 50 w 167"/>
              <a:gd name="T119" fmla="*/ 9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7" h="148">
                <a:moveTo>
                  <a:pt x="159" y="0"/>
                </a:moveTo>
                <a:cubicBezTo>
                  <a:pt x="97" y="0"/>
                  <a:pt x="97" y="0"/>
                  <a:pt x="97" y="0"/>
                </a:cubicBezTo>
                <a:cubicBezTo>
                  <a:pt x="93" y="0"/>
                  <a:pt x="89" y="4"/>
                  <a:pt x="89" y="9"/>
                </a:cubicBezTo>
                <a:cubicBezTo>
                  <a:pt x="89" y="52"/>
                  <a:pt x="89" y="52"/>
                  <a:pt x="89" y="52"/>
                </a:cubicBezTo>
                <a:cubicBezTo>
                  <a:pt x="93" y="47"/>
                  <a:pt x="93" y="47"/>
                  <a:pt x="93" y="47"/>
                </a:cubicBezTo>
                <a:cubicBezTo>
                  <a:pt x="95" y="46"/>
                  <a:pt x="97" y="45"/>
                  <a:pt x="99" y="44"/>
                </a:cubicBezTo>
                <a:cubicBezTo>
                  <a:pt x="106" y="20"/>
                  <a:pt x="106" y="20"/>
                  <a:pt x="106" y="20"/>
                </a:cubicBezTo>
                <a:cubicBezTo>
                  <a:pt x="119" y="23"/>
                  <a:pt x="119" y="23"/>
                  <a:pt x="119" y="23"/>
                </a:cubicBezTo>
                <a:cubicBezTo>
                  <a:pt x="112" y="50"/>
                  <a:pt x="112" y="50"/>
                  <a:pt x="112" y="50"/>
                </a:cubicBezTo>
                <a:cubicBezTo>
                  <a:pt x="114" y="54"/>
                  <a:pt x="114" y="58"/>
                  <a:pt x="111" y="62"/>
                </a:cubicBezTo>
                <a:cubicBezTo>
                  <a:pt x="159" y="62"/>
                  <a:pt x="159" y="62"/>
                  <a:pt x="159" y="62"/>
                </a:cubicBezTo>
                <a:cubicBezTo>
                  <a:pt x="163" y="62"/>
                  <a:pt x="167" y="58"/>
                  <a:pt x="167" y="54"/>
                </a:cubicBezTo>
                <a:cubicBezTo>
                  <a:pt x="167" y="9"/>
                  <a:pt x="167" y="9"/>
                  <a:pt x="167" y="9"/>
                </a:cubicBezTo>
                <a:cubicBezTo>
                  <a:pt x="167" y="4"/>
                  <a:pt x="163" y="0"/>
                  <a:pt x="159" y="0"/>
                </a:cubicBezTo>
                <a:close/>
                <a:moveTo>
                  <a:pt x="50" y="46"/>
                </a:moveTo>
                <a:cubicBezTo>
                  <a:pt x="58" y="46"/>
                  <a:pt x="64" y="39"/>
                  <a:pt x="64" y="31"/>
                </a:cubicBezTo>
                <a:cubicBezTo>
                  <a:pt x="64" y="23"/>
                  <a:pt x="58" y="17"/>
                  <a:pt x="50" y="17"/>
                </a:cubicBezTo>
                <a:cubicBezTo>
                  <a:pt x="42" y="17"/>
                  <a:pt x="35" y="23"/>
                  <a:pt x="35" y="31"/>
                </a:cubicBezTo>
                <a:cubicBezTo>
                  <a:pt x="35" y="39"/>
                  <a:pt x="42" y="46"/>
                  <a:pt x="50" y="46"/>
                </a:cubicBezTo>
                <a:close/>
                <a:moveTo>
                  <a:pt x="52" y="142"/>
                </a:moveTo>
                <a:cubicBezTo>
                  <a:pt x="52" y="146"/>
                  <a:pt x="55" y="148"/>
                  <a:pt x="58" y="148"/>
                </a:cubicBezTo>
                <a:cubicBezTo>
                  <a:pt x="62" y="148"/>
                  <a:pt x="64" y="146"/>
                  <a:pt x="64" y="142"/>
                </a:cubicBezTo>
                <a:cubicBezTo>
                  <a:pt x="64" y="107"/>
                  <a:pt x="64" y="107"/>
                  <a:pt x="64" y="107"/>
                </a:cubicBezTo>
                <a:cubicBezTo>
                  <a:pt x="52" y="107"/>
                  <a:pt x="52" y="107"/>
                  <a:pt x="52" y="107"/>
                </a:cubicBezTo>
                <a:lnTo>
                  <a:pt x="52" y="142"/>
                </a:lnTo>
                <a:close/>
                <a:moveTo>
                  <a:pt x="35" y="142"/>
                </a:moveTo>
                <a:cubicBezTo>
                  <a:pt x="35" y="146"/>
                  <a:pt x="38" y="148"/>
                  <a:pt x="42" y="148"/>
                </a:cubicBezTo>
                <a:cubicBezTo>
                  <a:pt x="45" y="148"/>
                  <a:pt x="48" y="146"/>
                  <a:pt x="48" y="142"/>
                </a:cubicBezTo>
                <a:cubicBezTo>
                  <a:pt x="48" y="107"/>
                  <a:pt x="48" y="107"/>
                  <a:pt x="48" y="107"/>
                </a:cubicBezTo>
                <a:cubicBezTo>
                  <a:pt x="35" y="107"/>
                  <a:pt x="35" y="107"/>
                  <a:pt x="35" y="107"/>
                </a:cubicBezTo>
                <a:lnTo>
                  <a:pt x="35" y="142"/>
                </a:lnTo>
                <a:close/>
                <a:moveTo>
                  <a:pt x="113" y="28"/>
                </a:moveTo>
                <a:cubicBezTo>
                  <a:pt x="109" y="27"/>
                  <a:pt x="109" y="27"/>
                  <a:pt x="109" y="27"/>
                </a:cubicBezTo>
                <a:cubicBezTo>
                  <a:pt x="103" y="50"/>
                  <a:pt x="103" y="50"/>
                  <a:pt x="103" y="50"/>
                </a:cubicBezTo>
                <a:cubicBezTo>
                  <a:pt x="101" y="50"/>
                  <a:pt x="99" y="50"/>
                  <a:pt x="97" y="52"/>
                </a:cubicBezTo>
                <a:cubicBezTo>
                  <a:pt x="83" y="66"/>
                  <a:pt x="83" y="66"/>
                  <a:pt x="83" y="66"/>
                </a:cubicBezTo>
                <a:cubicBezTo>
                  <a:pt x="68" y="51"/>
                  <a:pt x="68" y="51"/>
                  <a:pt x="68" y="51"/>
                </a:cubicBezTo>
                <a:cubicBezTo>
                  <a:pt x="67" y="50"/>
                  <a:pt x="61" y="50"/>
                  <a:pt x="60" y="50"/>
                </a:cubicBezTo>
                <a:cubicBezTo>
                  <a:pt x="60" y="50"/>
                  <a:pt x="60" y="50"/>
                  <a:pt x="60" y="50"/>
                </a:cubicBezTo>
                <a:cubicBezTo>
                  <a:pt x="50" y="58"/>
                  <a:pt x="50" y="58"/>
                  <a:pt x="50" y="58"/>
                </a:cubicBezTo>
                <a:cubicBezTo>
                  <a:pt x="40" y="50"/>
                  <a:pt x="40" y="50"/>
                  <a:pt x="40" y="50"/>
                </a:cubicBezTo>
                <a:cubicBezTo>
                  <a:pt x="40" y="50"/>
                  <a:pt x="40" y="50"/>
                  <a:pt x="40" y="50"/>
                </a:cubicBezTo>
                <a:cubicBezTo>
                  <a:pt x="39" y="50"/>
                  <a:pt x="33" y="50"/>
                  <a:pt x="31" y="52"/>
                </a:cubicBezTo>
                <a:cubicBezTo>
                  <a:pt x="2" y="81"/>
                  <a:pt x="2" y="81"/>
                  <a:pt x="2" y="81"/>
                </a:cubicBezTo>
                <a:cubicBezTo>
                  <a:pt x="0" y="83"/>
                  <a:pt x="0" y="87"/>
                  <a:pt x="2" y="89"/>
                </a:cubicBezTo>
                <a:cubicBezTo>
                  <a:pt x="5" y="92"/>
                  <a:pt x="8" y="92"/>
                  <a:pt x="11" y="89"/>
                </a:cubicBezTo>
                <a:cubicBezTo>
                  <a:pt x="31" y="69"/>
                  <a:pt x="31" y="69"/>
                  <a:pt x="31" y="69"/>
                </a:cubicBezTo>
                <a:cubicBezTo>
                  <a:pt x="31" y="103"/>
                  <a:pt x="31" y="103"/>
                  <a:pt x="31" y="103"/>
                </a:cubicBezTo>
                <a:cubicBezTo>
                  <a:pt x="68" y="103"/>
                  <a:pt x="68" y="103"/>
                  <a:pt x="68" y="103"/>
                </a:cubicBezTo>
                <a:cubicBezTo>
                  <a:pt x="68" y="69"/>
                  <a:pt x="68" y="69"/>
                  <a:pt x="68" y="69"/>
                </a:cubicBezTo>
                <a:cubicBezTo>
                  <a:pt x="76" y="77"/>
                  <a:pt x="76" y="77"/>
                  <a:pt x="76" y="77"/>
                </a:cubicBezTo>
                <a:cubicBezTo>
                  <a:pt x="78" y="78"/>
                  <a:pt x="87" y="79"/>
                  <a:pt x="89" y="77"/>
                </a:cubicBezTo>
                <a:cubicBezTo>
                  <a:pt x="106" y="60"/>
                  <a:pt x="106" y="60"/>
                  <a:pt x="106" y="60"/>
                </a:cubicBezTo>
                <a:cubicBezTo>
                  <a:pt x="108" y="58"/>
                  <a:pt x="108" y="55"/>
                  <a:pt x="106" y="53"/>
                </a:cubicBezTo>
                <a:lnTo>
                  <a:pt x="113" y="28"/>
                </a:lnTo>
                <a:close/>
                <a:moveTo>
                  <a:pt x="50" y="93"/>
                </a:moveTo>
                <a:cubicBezTo>
                  <a:pt x="44" y="85"/>
                  <a:pt x="44" y="85"/>
                  <a:pt x="44" y="85"/>
                </a:cubicBezTo>
                <a:cubicBezTo>
                  <a:pt x="50" y="60"/>
                  <a:pt x="50" y="60"/>
                  <a:pt x="50" y="60"/>
                </a:cubicBezTo>
                <a:cubicBezTo>
                  <a:pt x="56" y="85"/>
                  <a:pt x="56" y="85"/>
                  <a:pt x="56" y="85"/>
                </a:cubicBezTo>
                <a:lnTo>
                  <a:pt x="50" y="93"/>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9" name="Freeform 89"/>
          <p:cNvSpPr>
            <a:spLocks noEditPoints="1"/>
          </p:cNvSpPr>
          <p:nvPr/>
        </p:nvSpPr>
        <p:spPr bwMode="auto">
          <a:xfrm>
            <a:off x="10775534" y="3884654"/>
            <a:ext cx="799150" cy="666523"/>
          </a:xfrm>
          <a:custGeom>
            <a:avLst/>
            <a:gdLst>
              <a:gd name="T0" fmla="*/ 169 w 177"/>
              <a:gd name="T1" fmla="*/ 0 h 148"/>
              <a:gd name="T2" fmla="*/ 107 w 177"/>
              <a:gd name="T3" fmla="*/ 0 h 148"/>
              <a:gd name="T4" fmla="*/ 99 w 177"/>
              <a:gd name="T5" fmla="*/ 9 h 148"/>
              <a:gd name="T6" fmla="*/ 99 w 177"/>
              <a:gd name="T7" fmla="*/ 52 h 148"/>
              <a:gd name="T8" fmla="*/ 104 w 177"/>
              <a:gd name="T9" fmla="*/ 47 h 148"/>
              <a:gd name="T10" fmla="*/ 110 w 177"/>
              <a:gd name="T11" fmla="*/ 44 h 148"/>
              <a:gd name="T12" fmla="*/ 116 w 177"/>
              <a:gd name="T13" fmla="*/ 20 h 148"/>
              <a:gd name="T14" fmla="*/ 130 w 177"/>
              <a:gd name="T15" fmla="*/ 23 h 148"/>
              <a:gd name="T16" fmla="*/ 122 w 177"/>
              <a:gd name="T17" fmla="*/ 50 h 148"/>
              <a:gd name="T18" fmla="*/ 122 w 177"/>
              <a:gd name="T19" fmla="*/ 62 h 148"/>
              <a:gd name="T20" fmla="*/ 169 w 177"/>
              <a:gd name="T21" fmla="*/ 62 h 148"/>
              <a:gd name="T22" fmla="*/ 177 w 177"/>
              <a:gd name="T23" fmla="*/ 54 h 148"/>
              <a:gd name="T24" fmla="*/ 177 w 177"/>
              <a:gd name="T25" fmla="*/ 9 h 148"/>
              <a:gd name="T26" fmla="*/ 169 w 177"/>
              <a:gd name="T27" fmla="*/ 0 h 148"/>
              <a:gd name="T28" fmla="*/ 46 w 177"/>
              <a:gd name="T29" fmla="*/ 31 h 148"/>
              <a:gd name="T30" fmla="*/ 46 w 177"/>
              <a:gd name="T31" fmla="*/ 31 h 148"/>
              <a:gd name="T32" fmla="*/ 60 w 177"/>
              <a:gd name="T33" fmla="*/ 46 h 148"/>
              <a:gd name="T34" fmla="*/ 75 w 177"/>
              <a:gd name="T35" fmla="*/ 31 h 148"/>
              <a:gd name="T36" fmla="*/ 60 w 177"/>
              <a:gd name="T37" fmla="*/ 17 h 148"/>
              <a:gd name="T38" fmla="*/ 47 w 177"/>
              <a:gd name="T39" fmla="*/ 27 h 148"/>
              <a:gd name="T40" fmla="*/ 11 w 177"/>
              <a:gd name="T41" fmla="*/ 37 h 148"/>
              <a:gd name="T42" fmla="*/ 0 w 177"/>
              <a:gd name="T43" fmla="*/ 44 h 148"/>
              <a:gd name="T44" fmla="*/ 21 w 177"/>
              <a:gd name="T45" fmla="*/ 43 h 148"/>
              <a:gd name="T46" fmla="*/ 46 w 177"/>
              <a:gd name="T47" fmla="*/ 31 h 148"/>
              <a:gd name="T48" fmla="*/ 46 w 177"/>
              <a:gd name="T49" fmla="*/ 142 h 148"/>
              <a:gd name="T50" fmla="*/ 52 w 177"/>
              <a:gd name="T51" fmla="*/ 148 h 148"/>
              <a:gd name="T52" fmla="*/ 58 w 177"/>
              <a:gd name="T53" fmla="*/ 142 h 148"/>
              <a:gd name="T54" fmla="*/ 58 w 177"/>
              <a:gd name="T55" fmla="*/ 136 h 148"/>
              <a:gd name="T56" fmla="*/ 46 w 177"/>
              <a:gd name="T57" fmla="*/ 136 h 148"/>
              <a:gd name="T58" fmla="*/ 46 w 177"/>
              <a:gd name="T59" fmla="*/ 142 h 148"/>
              <a:gd name="T60" fmla="*/ 123 w 177"/>
              <a:gd name="T61" fmla="*/ 28 h 148"/>
              <a:gd name="T62" fmla="*/ 119 w 177"/>
              <a:gd name="T63" fmla="*/ 27 h 148"/>
              <a:gd name="T64" fmla="*/ 113 w 177"/>
              <a:gd name="T65" fmla="*/ 50 h 148"/>
              <a:gd name="T66" fmla="*/ 107 w 177"/>
              <a:gd name="T67" fmla="*/ 52 h 148"/>
              <a:gd name="T68" fmla="*/ 93 w 177"/>
              <a:gd name="T69" fmla="*/ 66 h 148"/>
              <a:gd name="T70" fmla="*/ 79 w 177"/>
              <a:gd name="T71" fmla="*/ 51 h 148"/>
              <a:gd name="T72" fmla="*/ 70 w 177"/>
              <a:gd name="T73" fmla="*/ 50 h 148"/>
              <a:gd name="T74" fmla="*/ 70 w 177"/>
              <a:gd name="T75" fmla="*/ 50 h 148"/>
              <a:gd name="T76" fmla="*/ 60 w 177"/>
              <a:gd name="T77" fmla="*/ 58 h 148"/>
              <a:gd name="T78" fmla="*/ 50 w 177"/>
              <a:gd name="T79" fmla="*/ 50 h 148"/>
              <a:gd name="T80" fmla="*/ 50 w 177"/>
              <a:gd name="T81" fmla="*/ 50 h 148"/>
              <a:gd name="T82" fmla="*/ 42 w 177"/>
              <a:gd name="T83" fmla="*/ 52 h 148"/>
              <a:gd name="T84" fmla="*/ 12 w 177"/>
              <a:gd name="T85" fmla="*/ 81 h 148"/>
              <a:gd name="T86" fmla="*/ 12 w 177"/>
              <a:gd name="T87" fmla="*/ 89 h 148"/>
              <a:gd name="T88" fmla="*/ 21 w 177"/>
              <a:gd name="T89" fmla="*/ 89 h 148"/>
              <a:gd name="T90" fmla="*/ 45 w 177"/>
              <a:gd name="T91" fmla="*/ 66 h 148"/>
              <a:gd name="T92" fmla="*/ 48 w 177"/>
              <a:gd name="T93" fmla="*/ 72 h 148"/>
              <a:gd name="T94" fmla="*/ 28 w 177"/>
              <a:gd name="T95" fmla="*/ 132 h 148"/>
              <a:gd name="T96" fmla="*/ 93 w 177"/>
              <a:gd name="T97" fmla="*/ 132 h 148"/>
              <a:gd name="T98" fmla="*/ 72 w 177"/>
              <a:gd name="T99" fmla="*/ 72 h 148"/>
              <a:gd name="T100" fmla="*/ 75 w 177"/>
              <a:gd name="T101" fmla="*/ 65 h 148"/>
              <a:gd name="T102" fmla="*/ 87 w 177"/>
              <a:gd name="T103" fmla="*/ 77 h 148"/>
              <a:gd name="T104" fmla="*/ 99 w 177"/>
              <a:gd name="T105" fmla="*/ 77 h 148"/>
              <a:gd name="T106" fmla="*/ 116 w 177"/>
              <a:gd name="T107" fmla="*/ 60 h 148"/>
              <a:gd name="T108" fmla="*/ 117 w 177"/>
              <a:gd name="T109" fmla="*/ 53 h 148"/>
              <a:gd name="T110" fmla="*/ 123 w 177"/>
              <a:gd name="T111" fmla="*/ 28 h 148"/>
              <a:gd name="T112" fmla="*/ 62 w 177"/>
              <a:gd name="T113" fmla="*/ 142 h 148"/>
              <a:gd name="T114" fmla="*/ 68 w 177"/>
              <a:gd name="T115" fmla="*/ 148 h 148"/>
              <a:gd name="T116" fmla="*/ 75 w 177"/>
              <a:gd name="T117" fmla="*/ 142 h 148"/>
              <a:gd name="T118" fmla="*/ 75 w 177"/>
              <a:gd name="T119" fmla="*/ 136 h 148"/>
              <a:gd name="T120" fmla="*/ 62 w 177"/>
              <a:gd name="T121" fmla="*/ 136 h 148"/>
              <a:gd name="T122" fmla="*/ 62 w 177"/>
              <a:gd name="T123"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48">
                <a:moveTo>
                  <a:pt x="169" y="0"/>
                </a:moveTo>
                <a:cubicBezTo>
                  <a:pt x="107" y="0"/>
                  <a:pt x="107" y="0"/>
                  <a:pt x="107" y="0"/>
                </a:cubicBezTo>
                <a:cubicBezTo>
                  <a:pt x="103" y="0"/>
                  <a:pt x="99" y="4"/>
                  <a:pt x="99" y="9"/>
                </a:cubicBezTo>
                <a:cubicBezTo>
                  <a:pt x="99" y="52"/>
                  <a:pt x="99" y="52"/>
                  <a:pt x="99" y="52"/>
                </a:cubicBezTo>
                <a:cubicBezTo>
                  <a:pt x="104" y="47"/>
                  <a:pt x="104" y="47"/>
                  <a:pt x="104" y="47"/>
                </a:cubicBezTo>
                <a:cubicBezTo>
                  <a:pt x="105" y="46"/>
                  <a:pt x="107" y="45"/>
                  <a:pt x="110" y="44"/>
                </a:cubicBezTo>
                <a:cubicBezTo>
                  <a:pt x="116" y="20"/>
                  <a:pt x="116" y="20"/>
                  <a:pt x="116" y="20"/>
                </a:cubicBezTo>
                <a:cubicBezTo>
                  <a:pt x="130" y="23"/>
                  <a:pt x="130" y="23"/>
                  <a:pt x="130" y="23"/>
                </a:cubicBezTo>
                <a:cubicBezTo>
                  <a:pt x="122" y="50"/>
                  <a:pt x="122" y="50"/>
                  <a:pt x="122" y="50"/>
                </a:cubicBezTo>
                <a:cubicBezTo>
                  <a:pt x="124" y="54"/>
                  <a:pt x="124" y="58"/>
                  <a:pt x="122" y="62"/>
                </a:cubicBezTo>
                <a:cubicBezTo>
                  <a:pt x="169" y="62"/>
                  <a:pt x="169" y="62"/>
                  <a:pt x="169" y="62"/>
                </a:cubicBezTo>
                <a:cubicBezTo>
                  <a:pt x="174" y="62"/>
                  <a:pt x="177" y="58"/>
                  <a:pt x="177" y="54"/>
                </a:cubicBezTo>
                <a:cubicBezTo>
                  <a:pt x="177" y="9"/>
                  <a:pt x="177" y="9"/>
                  <a:pt x="177" y="9"/>
                </a:cubicBezTo>
                <a:cubicBezTo>
                  <a:pt x="177" y="4"/>
                  <a:pt x="174" y="0"/>
                  <a:pt x="169" y="0"/>
                </a:cubicBezTo>
                <a:close/>
                <a:moveTo>
                  <a:pt x="46" y="31"/>
                </a:moveTo>
                <a:cubicBezTo>
                  <a:pt x="46" y="31"/>
                  <a:pt x="46" y="31"/>
                  <a:pt x="46" y="31"/>
                </a:cubicBezTo>
                <a:cubicBezTo>
                  <a:pt x="46" y="39"/>
                  <a:pt x="52" y="46"/>
                  <a:pt x="60" y="46"/>
                </a:cubicBezTo>
                <a:cubicBezTo>
                  <a:pt x="68" y="46"/>
                  <a:pt x="75" y="39"/>
                  <a:pt x="75" y="31"/>
                </a:cubicBezTo>
                <a:cubicBezTo>
                  <a:pt x="75" y="23"/>
                  <a:pt x="68" y="17"/>
                  <a:pt x="60" y="17"/>
                </a:cubicBezTo>
                <a:cubicBezTo>
                  <a:pt x="54" y="17"/>
                  <a:pt x="48" y="21"/>
                  <a:pt x="47" y="27"/>
                </a:cubicBezTo>
                <a:cubicBezTo>
                  <a:pt x="39" y="17"/>
                  <a:pt x="19" y="18"/>
                  <a:pt x="11" y="37"/>
                </a:cubicBezTo>
                <a:cubicBezTo>
                  <a:pt x="5" y="47"/>
                  <a:pt x="0" y="44"/>
                  <a:pt x="0" y="44"/>
                </a:cubicBezTo>
                <a:cubicBezTo>
                  <a:pt x="0" y="44"/>
                  <a:pt x="7" y="55"/>
                  <a:pt x="21" y="43"/>
                </a:cubicBezTo>
                <a:cubicBezTo>
                  <a:pt x="34" y="32"/>
                  <a:pt x="37" y="27"/>
                  <a:pt x="46" y="31"/>
                </a:cubicBezTo>
                <a:close/>
                <a:moveTo>
                  <a:pt x="46" y="142"/>
                </a:moveTo>
                <a:cubicBezTo>
                  <a:pt x="46" y="146"/>
                  <a:pt x="49" y="148"/>
                  <a:pt x="52" y="148"/>
                </a:cubicBezTo>
                <a:cubicBezTo>
                  <a:pt x="55" y="148"/>
                  <a:pt x="58" y="146"/>
                  <a:pt x="58" y="142"/>
                </a:cubicBezTo>
                <a:cubicBezTo>
                  <a:pt x="58" y="136"/>
                  <a:pt x="58" y="136"/>
                  <a:pt x="58" y="136"/>
                </a:cubicBezTo>
                <a:cubicBezTo>
                  <a:pt x="46" y="136"/>
                  <a:pt x="46" y="136"/>
                  <a:pt x="46" y="136"/>
                </a:cubicBezTo>
                <a:lnTo>
                  <a:pt x="46" y="142"/>
                </a:lnTo>
                <a:close/>
                <a:moveTo>
                  <a:pt x="123" y="28"/>
                </a:moveTo>
                <a:cubicBezTo>
                  <a:pt x="119" y="27"/>
                  <a:pt x="119" y="27"/>
                  <a:pt x="119" y="27"/>
                </a:cubicBezTo>
                <a:cubicBezTo>
                  <a:pt x="113" y="50"/>
                  <a:pt x="113" y="50"/>
                  <a:pt x="113" y="50"/>
                </a:cubicBezTo>
                <a:cubicBezTo>
                  <a:pt x="111" y="50"/>
                  <a:pt x="109" y="50"/>
                  <a:pt x="107" y="52"/>
                </a:cubicBezTo>
                <a:cubicBezTo>
                  <a:pt x="93" y="66"/>
                  <a:pt x="93" y="66"/>
                  <a:pt x="93" y="66"/>
                </a:cubicBezTo>
                <a:cubicBezTo>
                  <a:pt x="79" y="51"/>
                  <a:pt x="79" y="51"/>
                  <a:pt x="79" y="51"/>
                </a:cubicBezTo>
                <a:cubicBezTo>
                  <a:pt x="77" y="50"/>
                  <a:pt x="71" y="50"/>
                  <a:pt x="70" y="50"/>
                </a:cubicBezTo>
                <a:cubicBezTo>
                  <a:pt x="70" y="50"/>
                  <a:pt x="70" y="50"/>
                  <a:pt x="70" y="50"/>
                </a:cubicBezTo>
                <a:cubicBezTo>
                  <a:pt x="60" y="58"/>
                  <a:pt x="60" y="58"/>
                  <a:pt x="60" y="58"/>
                </a:cubicBezTo>
                <a:cubicBezTo>
                  <a:pt x="50" y="50"/>
                  <a:pt x="50" y="50"/>
                  <a:pt x="50" y="50"/>
                </a:cubicBezTo>
                <a:cubicBezTo>
                  <a:pt x="50" y="50"/>
                  <a:pt x="50" y="50"/>
                  <a:pt x="50" y="50"/>
                </a:cubicBezTo>
                <a:cubicBezTo>
                  <a:pt x="49" y="50"/>
                  <a:pt x="43" y="50"/>
                  <a:pt x="42" y="52"/>
                </a:cubicBezTo>
                <a:cubicBezTo>
                  <a:pt x="12" y="81"/>
                  <a:pt x="12" y="81"/>
                  <a:pt x="12" y="81"/>
                </a:cubicBezTo>
                <a:cubicBezTo>
                  <a:pt x="10" y="83"/>
                  <a:pt x="10" y="87"/>
                  <a:pt x="12" y="89"/>
                </a:cubicBezTo>
                <a:cubicBezTo>
                  <a:pt x="15" y="92"/>
                  <a:pt x="19" y="92"/>
                  <a:pt x="21" y="89"/>
                </a:cubicBezTo>
                <a:cubicBezTo>
                  <a:pt x="45" y="66"/>
                  <a:pt x="45" y="66"/>
                  <a:pt x="45" y="66"/>
                </a:cubicBezTo>
                <a:cubicBezTo>
                  <a:pt x="48" y="72"/>
                  <a:pt x="48" y="72"/>
                  <a:pt x="48" y="72"/>
                </a:cubicBezTo>
                <a:cubicBezTo>
                  <a:pt x="28" y="132"/>
                  <a:pt x="28" y="132"/>
                  <a:pt x="28" y="132"/>
                </a:cubicBezTo>
                <a:cubicBezTo>
                  <a:pt x="93" y="132"/>
                  <a:pt x="93" y="132"/>
                  <a:pt x="93" y="132"/>
                </a:cubicBezTo>
                <a:cubicBezTo>
                  <a:pt x="72" y="72"/>
                  <a:pt x="72" y="72"/>
                  <a:pt x="72" y="72"/>
                </a:cubicBezTo>
                <a:cubicBezTo>
                  <a:pt x="75" y="65"/>
                  <a:pt x="75" y="65"/>
                  <a:pt x="75" y="65"/>
                </a:cubicBezTo>
                <a:cubicBezTo>
                  <a:pt x="87" y="77"/>
                  <a:pt x="87" y="77"/>
                  <a:pt x="87" y="77"/>
                </a:cubicBezTo>
                <a:cubicBezTo>
                  <a:pt x="88" y="78"/>
                  <a:pt x="97" y="79"/>
                  <a:pt x="99" y="77"/>
                </a:cubicBezTo>
                <a:cubicBezTo>
                  <a:pt x="116" y="60"/>
                  <a:pt x="116" y="60"/>
                  <a:pt x="116" y="60"/>
                </a:cubicBezTo>
                <a:cubicBezTo>
                  <a:pt x="118" y="58"/>
                  <a:pt x="118" y="55"/>
                  <a:pt x="117" y="53"/>
                </a:cubicBezTo>
                <a:lnTo>
                  <a:pt x="123" y="28"/>
                </a:lnTo>
                <a:close/>
                <a:moveTo>
                  <a:pt x="62" y="142"/>
                </a:moveTo>
                <a:cubicBezTo>
                  <a:pt x="62" y="146"/>
                  <a:pt x="65" y="148"/>
                  <a:pt x="68" y="148"/>
                </a:cubicBezTo>
                <a:cubicBezTo>
                  <a:pt x="72" y="148"/>
                  <a:pt x="75" y="146"/>
                  <a:pt x="75" y="142"/>
                </a:cubicBezTo>
                <a:cubicBezTo>
                  <a:pt x="75" y="136"/>
                  <a:pt x="75" y="136"/>
                  <a:pt x="75" y="136"/>
                </a:cubicBezTo>
                <a:cubicBezTo>
                  <a:pt x="62" y="136"/>
                  <a:pt x="62" y="136"/>
                  <a:pt x="62" y="136"/>
                </a:cubicBezTo>
                <a:lnTo>
                  <a:pt x="62" y="14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0" name="Freeform 90"/>
          <p:cNvSpPr>
            <a:spLocks noEditPoints="1"/>
          </p:cNvSpPr>
          <p:nvPr/>
        </p:nvSpPr>
        <p:spPr bwMode="auto">
          <a:xfrm>
            <a:off x="620795" y="4984205"/>
            <a:ext cx="714132" cy="758342"/>
          </a:xfrm>
          <a:custGeom>
            <a:avLst/>
            <a:gdLst>
              <a:gd name="T0" fmla="*/ 79 w 159"/>
              <a:gd name="T1" fmla="*/ 66 h 169"/>
              <a:gd name="T2" fmla="*/ 112 w 159"/>
              <a:gd name="T3" fmla="*/ 33 h 169"/>
              <a:gd name="T4" fmla="*/ 79 w 159"/>
              <a:gd name="T5" fmla="*/ 0 h 169"/>
              <a:gd name="T6" fmla="*/ 46 w 159"/>
              <a:gd name="T7" fmla="*/ 33 h 169"/>
              <a:gd name="T8" fmla="*/ 79 w 159"/>
              <a:gd name="T9" fmla="*/ 66 h 169"/>
              <a:gd name="T10" fmla="*/ 156 w 159"/>
              <a:gd name="T11" fmla="*/ 117 h 169"/>
              <a:gd name="T12" fmla="*/ 134 w 159"/>
              <a:gd name="T13" fmla="*/ 86 h 169"/>
              <a:gd name="T14" fmla="*/ 125 w 159"/>
              <a:gd name="T15" fmla="*/ 119 h 169"/>
              <a:gd name="T16" fmla="*/ 128 w 159"/>
              <a:gd name="T17" fmla="*/ 122 h 169"/>
              <a:gd name="T18" fmla="*/ 111 w 159"/>
              <a:gd name="T19" fmla="*/ 130 h 169"/>
              <a:gd name="T20" fmla="*/ 106 w 159"/>
              <a:gd name="T21" fmla="*/ 148 h 169"/>
              <a:gd name="T22" fmla="*/ 124 w 159"/>
              <a:gd name="T23" fmla="*/ 153 h 169"/>
              <a:gd name="T24" fmla="*/ 150 w 159"/>
              <a:gd name="T25" fmla="*/ 141 h 169"/>
              <a:gd name="T26" fmla="*/ 156 w 159"/>
              <a:gd name="T27" fmla="*/ 117 h 169"/>
              <a:gd name="T28" fmla="*/ 99 w 159"/>
              <a:gd name="T29" fmla="*/ 153 h 169"/>
              <a:gd name="T30" fmla="*/ 80 w 159"/>
              <a:gd name="T31" fmla="*/ 162 h 169"/>
              <a:gd name="T32" fmla="*/ 84 w 159"/>
              <a:gd name="T33" fmla="*/ 103 h 169"/>
              <a:gd name="T34" fmla="*/ 93 w 159"/>
              <a:gd name="T35" fmla="*/ 98 h 169"/>
              <a:gd name="T36" fmla="*/ 104 w 159"/>
              <a:gd name="T37" fmla="*/ 95 h 169"/>
              <a:gd name="T38" fmla="*/ 114 w 159"/>
              <a:gd name="T39" fmla="*/ 91 h 169"/>
              <a:gd name="T40" fmla="*/ 131 w 159"/>
              <a:gd name="T41" fmla="*/ 81 h 169"/>
              <a:gd name="T42" fmla="*/ 126 w 159"/>
              <a:gd name="T43" fmla="*/ 75 h 169"/>
              <a:gd name="T44" fmla="*/ 124 w 159"/>
              <a:gd name="T45" fmla="*/ 74 h 169"/>
              <a:gd name="T46" fmla="*/ 112 w 159"/>
              <a:gd name="T47" fmla="*/ 70 h 169"/>
              <a:gd name="T48" fmla="*/ 100 w 159"/>
              <a:gd name="T49" fmla="*/ 70 h 169"/>
              <a:gd name="T50" fmla="*/ 79 w 159"/>
              <a:gd name="T51" fmla="*/ 86 h 169"/>
              <a:gd name="T52" fmla="*/ 59 w 159"/>
              <a:gd name="T53" fmla="*/ 70 h 169"/>
              <a:gd name="T54" fmla="*/ 47 w 159"/>
              <a:gd name="T55" fmla="*/ 70 h 169"/>
              <a:gd name="T56" fmla="*/ 34 w 159"/>
              <a:gd name="T57" fmla="*/ 74 h 169"/>
              <a:gd name="T58" fmla="*/ 33 w 159"/>
              <a:gd name="T59" fmla="*/ 75 h 169"/>
              <a:gd name="T60" fmla="*/ 28 w 159"/>
              <a:gd name="T61" fmla="*/ 81 h 169"/>
              <a:gd name="T62" fmla="*/ 45 w 159"/>
              <a:gd name="T63" fmla="*/ 91 h 169"/>
              <a:gd name="T64" fmla="*/ 55 w 159"/>
              <a:gd name="T65" fmla="*/ 95 h 169"/>
              <a:gd name="T66" fmla="*/ 65 w 159"/>
              <a:gd name="T67" fmla="*/ 98 h 169"/>
              <a:gd name="T68" fmla="*/ 75 w 159"/>
              <a:gd name="T69" fmla="*/ 103 h 169"/>
              <a:gd name="T70" fmla="*/ 78 w 159"/>
              <a:gd name="T71" fmla="*/ 162 h 169"/>
              <a:gd name="T72" fmla="*/ 59 w 159"/>
              <a:gd name="T73" fmla="*/ 152 h 169"/>
              <a:gd name="T74" fmla="*/ 43 w 159"/>
              <a:gd name="T75" fmla="*/ 162 h 169"/>
              <a:gd name="T76" fmla="*/ 79 w 159"/>
              <a:gd name="T77" fmla="*/ 169 h 169"/>
              <a:gd name="T78" fmla="*/ 80 w 159"/>
              <a:gd name="T79" fmla="*/ 169 h 169"/>
              <a:gd name="T80" fmla="*/ 80 w 159"/>
              <a:gd name="T81" fmla="*/ 169 h 169"/>
              <a:gd name="T82" fmla="*/ 116 w 159"/>
              <a:gd name="T83" fmla="*/ 162 h 169"/>
              <a:gd name="T84" fmla="*/ 99 w 159"/>
              <a:gd name="T85" fmla="*/ 153 h 169"/>
              <a:gd name="T86" fmla="*/ 53 w 159"/>
              <a:gd name="T87" fmla="*/ 148 h 169"/>
              <a:gd name="T88" fmla="*/ 48 w 159"/>
              <a:gd name="T89" fmla="*/ 130 h 169"/>
              <a:gd name="T90" fmla="*/ 30 w 159"/>
              <a:gd name="T91" fmla="*/ 122 h 169"/>
              <a:gd name="T92" fmla="*/ 33 w 159"/>
              <a:gd name="T93" fmla="*/ 118 h 169"/>
              <a:gd name="T94" fmla="*/ 24 w 159"/>
              <a:gd name="T95" fmla="*/ 86 h 169"/>
              <a:gd name="T96" fmla="*/ 2 w 159"/>
              <a:gd name="T97" fmla="*/ 117 h 169"/>
              <a:gd name="T98" fmla="*/ 8 w 159"/>
              <a:gd name="T99" fmla="*/ 141 h 169"/>
              <a:gd name="T100" fmla="*/ 35 w 159"/>
              <a:gd name="T101" fmla="*/ 153 h 169"/>
              <a:gd name="T102" fmla="*/ 53 w 159"/>
              <a:gd name="T103" fmla="*/ 14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9" h="169">
                <a:moveTo>
                  <a:pt x="79" y="66"/>
                </a:moveTo>
                <a:cubicBezTo>
                  <a:pt x="97" y="66"/>
                  <a:pt x="112" y="51"/>
                  <a:pt x="112" y="33"/>
                </a:cubicBezTo>
                <a:cubicBezTo>
                  <a:pt x="112" y="15"/>
                  <a:pt x="97" y="0"/>
                  <a:pt x="79" y="0"/>
                </a:cubicBezTo>
                <a:cubicBezTo>
                  <a:pt x="61" y="0"/>
                  <a:pt x="46" y="15"/>
                  <a:pt x="46" y="33"/>
                </a:cubicBezTo>
                <a:cubicBezTo>
                  <a:pt x="46" y="51"/>
                  <a:pt x="61" y="66"/>
                  <a:pt x="79" y="66"/>
                </a:cubicBezTo>
                <a:close/>
                <a:moveTo>
                  <a:pt x="156" y="117"/>
                </a:moveTo>
                <a:cubicBezTo>
                  <a:pt x="134" y="86"/>
                  <a:pt x="134" y="86"/>
                  <a:pt x="134" y="86"/>
                </a:cubicBezTo>
                <a:cubicBezTo>
                  <a:pt x="132" y="97"/>
                  <a:pt x="129" y="108"/>
                  <a:pt x="125" y="119"/>
                </a:cubicBezTo>
                <a:cubicBezTo>
                  <a:pt x="128" y="122"/>
                  <a:pt x="128" y="122"/>
                  <a:pt x="128" y="122"/>
                </a:cubicBezTo>
                <a:cubicBezTo>
                  <a:pt x="111" y="130"/>
                  <a:pt x="111" y="130"/>
                  <a:pt x="111" y="130"/>
                </a:cubicBezTo>
                <a:cubicBezTo>
                  <a:pt x="104" y="133"/>
                  <a:pt x="102" y="142"/>
                  <a:pt x="106" y="148"/>
                </a:cubicBezTo>
                <a:cubicBezTo>
                  <a:pt x="109" y="154"/>
                  <a:pt x="118" y="156"/>
                  <a:pt x="124" y="153"/>
                </a:cubicBezTo>
                <a:cubicBezTo>
                  <a:pt x="150" y="141"/>
                  <a:pt x="150" y="141"/>
                  <a:pt x="150" y="141"/>
                </a:cubicBezTo>
                <a:cubicBezTo>
                  <a:pt x="155" y="139"/>
                  <a:pt x="159" y="121"/>
                  <a:pt x="156" y="117"/>
                </a:cubicBezTo>
                <a:close/>
                <a:moveTo>
                  <a:pt x="99" y="153"/>
                </a:moveTo>
                <a:cubicBezTo>
                  <a:pt x="91" y="155"/>
                  <a:pt x="83" y="158"/>
                  <a:pt x="80" y="162"/>
                </a:cubicBezTo>
                <a:cubicBezTo>
                  <a:pt x="81" y="143"/>
                  <a:pt x="83" y="123"/>
                  <a:pt x="84" y="103"/>
                </a:cubicBezTo>
                <a:cubicBezTo>
                  <a:pt x="86" y="101"/>
                  <a:pt x="90" y="100"/>
                  <a:pt x="93" y="98"/>
                </a:cubicBezTo>
                <a:cubicBezTo>
                  <a:pt x="97" y="97"/>
                  <a:pt x="100" y="96"/>
                  <a:pt x="104" y="95"/>
                </a:cubicBezTo>
                <a:cubicBezTo>
                  <a:pt x="107" y="93"/>
                  <a:pt x="111" y="92"/>
                  <a:pt x="114" y="91"/>
                </a:cubicBezTo>
                <a:cubicBezTo>
                  <a:pt x="121" y="88"/>
                  <a:pt x="127" y="84"/>
                  <a:pt x="131" y="81"/>
                </a:cubicBezTo>
                <a:cubicBezTo>
                  <a:pt x="130" y="79"/>
                  <a:pt x="128" y="77"/>
                  <a:pt x="126" y="75"/>
                </a:cubicBezTo>
                <a:cubicBezTo>
                  <a:pt x="125" y="74"/>
                  <a:pt x="125" y="74"/>
                  <a:pt x="124" y="74"/>
                </a:cubicBezTo>
                <a:cubicBezTo>
                  <a:pt x="121" y="71"/>
                  <a:pt x="117" y="70"/>
                  <a:pt x="112" y="70"/>
                </a:cubicBezTo>
                <a:cubicBezTo>
                  <a:pt x="100" y="70"/>
                  <a:pt x="100" y="70"/>
                  <a:pt x="100" y="70"/>
                </a:cubicBezTo>
                <a:cubicBezTo>
                  <a:pt x="79" y="86"/>
                  <a:pt x="79" y="86"/>
                  <a:pt x="79" y="86"/>
                </a:cubicBezTo>
                <a:cubicBezTo>
                  <a:pt x="59" y="70"/>
                  <a:pt x="59" y="70"/>
                  <a:pt x="59" y="70"/>
                </a:cubicBezTo>
                <a:cubicBezTo>
                  <a:pt x="47" y="70"/>
                  <a:pt x="47" y="70"/>
                  <a:pt x="47" y="70"/>
                </a:cubicBezTo>
                <a:cubicBezTo>
                  <a:pt x="42" y="70"/>
                  <a:pt x="38" y="71"/>
                  <a:pt x="34" y="74"/>
                </a:cubicBezTo>
                <a:cubicBezTo>
                  <a:pt x="34" y="74"/>
                  <a:pt x="33" y="74"/>
                  <a:pt x="33" y="75"/>
                </a:cubicBezTo>
                <a:cubicBezTo>
                  <a:pt x="31" y="77"/>
                  <a:pt x="29" y="79"/>
                  <a:pt x="28" y="81"/>
                </a:cubicBezTo>
                <a:cubicBezTo>
                  <a:pt x="32" y="84"/>
                  <a:pt x="38" y="88"/>
                  <a:pt x="45" y="91"/>
                </a:cubicBezTo>
                <a:cubicBezTo>
                  <a:pt x="48" y="92"/>
                  <a:pt x="52" y="93"/>
                  <a:pt x="55" y="95"/>
                </a:cubicBezTo>
                <a:cubicBezTo>
                  <a:pt x="59" y="96"/>
                  <a:pt x="62" y="97"/>
                  <a:pt x="65" y="98"/>
                </a:cubicBezTo>
                <a:cubicBezTo>
                  <a:pt x="69" y="100"/>
                  <a:pt x="72" y="101"/>
                  <a:pt x="75" y="103"/>
                </a:cubicBezTo>
                <a:cubicBezTo>
                  <a:pt x="76" y="123"/>
                  <a:pt x="77" y="143"/>
                  <a:pt x="78" y="162"/>
                </a:cubicBezTo>
                <a:cubicBezTo>
                  <a:pt x="75" y="158"/>
                  <a:pt x="67" y="155"/>
                  <a:pt x="59" y="152"/>
                </a:cubicBezTo>
                <a:cubicBezTo>
                  <a:pt x="55" y="158"/>
                  <a:pt x="49" y="161"/>
                  <a:pt x="43" y="162"/>
                </a:cubicBezTo>
                <a:cubicBezTo>
                  <a:pt x="50" y="164"/>
                  <a:pt x="64" y="168"/>
                  <a:pt x="79" y="169"/>
                </a:cubicBezTo>
                <a:cubicBezTo>
                  <a:pt x="80" y="169"/>
                  <a:pt x="80" y="169"/>
                  <a:pt x="80" y="169"/>
                </a:cubicBezTo>
                <a:cubicBezTo>
                  <a:pt x="80" y="169"/>
                  <a:pt x="80" y="169"/>
                  <a:pt x="80" y="169"/>
                </a:cubicBezTo>
                <a:cubicBezTo>
                  <a:pt x="95" y="169"/>
                  <a:pt x="109" y="164"/>
                  <a:pt x="116" y="162"/>
                </a:cubicBezTo>
                <a:cubicBezTo>
                  <a:pt x="109" y="162"/>
                  <a:pt x="103" y="158"/>
                  <a:pt x="99" y="153"/>
                </a:cubicBezTo>
                <a:close/>
                <a:moveTo>
                  <a:pt x="53" y="148"/>
                </a:moveTo>
                <a:cubicBezTo>
                  <a:pt x="56" y="142"/>
                  <a:pt x="54" y="133"/>
                  <a:pt x="48" y="130"/>
                </a:cubicBezTo>
                <a:cubicBezTo>
                  <a:pt x="30" y="122"/>
                  <a:pt x="30" y="122"/>
                  <a:pt x="30" y="122"/>
                </a:cubicBezTo>
                <a:cubicBezTo>
                  <a:pt x="33" y="118"/>
                  <a:pt x="33" y="118"/>
                  <a:pt x="33" y="118"/>
                </a:cubicBezTo>
                <a:cubicBezTo>
                  <a:pt x="30" y="108"/>
                  <a:pt x="27" y="97"/>
                  <a:pt x="24" y="86"/>
                </a:cubicBezTo>
                <a:cubicBezTo>
                  <a:pt x="2" y="117"/>
                  <a:pt x="2" y="117"/>
                  <a:pt x="2" y="117"/>
                </a:cubicBezTo>
                <a:cubicBezTo>
                  <a:pt x="0" y="121"/>
                  <a:pt x="4" y="139"/>
                  <a:pt x="8" y="141"/>
                </a:cubicBezTo>
                <a:cubicBezTo>
                  <a:pt x="35" y="153"/>
                  <a:pt x="35" y="153"/>
                  <a:pt x="35" y="153"/>
                </a:cubicBezTo>
                <a:cubicBezTo>
                  <a:pt x="41" y="156"/>
                  <a:pt x="49" y="154"/>
                  <a:pt x="53" y="148"/>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1" name="Freeform 91"/>
          <p:cNvSpPr>
            <a:spLocks noEditPoints="1"/>
          </p:cNvSpPr>
          <p:nvPr/>
        </p:nvSpPr>
        <p:spPr bwMode="auto">
          <a:xfrm>
            <a:off x="1685235" y="4977743"/>
            <a:ext cx="387671" cy="802548"/>
          </a:xfrm>
          <a:custGeom>
            <a:avLst/>
            <a:gdLst>
              <a:gd name="T0" fmla="*/ 85 w 86"/>
              <a:gd name="T1" fmla="*/ 109 h 179"/>
              <a:gd name="T2" fmla="*/ 56 w 86"/>
              <a:gd name="T3" fmla="*/ 85 h 179"/>
              <a:gd name="T4" fmla="*/ 55 w 86"/>
              <a:gd name="T5" fmla="*/ 85 h 179"/>
              <a:gd name="T6" fmla="*/ 50 w 86"/>
              <a:gd name="T7" fmla="*/ 69 h 179"/>
              <a:gd name="T8" fmla="*/ 69 w 86"/>
              <a:gd name="T9" fmla="*/ 32 h 179"/>
              <a:gd name="T10" fmla="*/ 53 w 86"/>
              <a:gd name="T11" fmla="*/ 2 h 179"/>
              <a:gd name="T12" fmla="*/ 34 w 86"/>
              <a:gd name="T13" fmla="*/ 33 h 179"/>
              <a:gd name="T14" fmla="*/ 38 w 86"/>
              <a:gd name="T15" fmla="*/ 55 h 179"/>
              <a:gd name="T16" fmla="*/ 2 w 86"/>
              <a:gd name="T17" fmla="*/ 102 h 179"/>
              <a:gd name="T18" fmla="*/ 48 w 86"/>
              <a:gd name="T19" fmla="*/ 138 h 179"/>
              <a:gd name="T20" fmla="*/ 60 w 86"/>
              <a:gd name="T21" fmla="*/ 137 h 179"/>
              <a:gd name="T22" fmla="*/ 64 w 86"/>
              <a:gd name="T23" fmla="*/ 150 h 179"/>
              <a:gd name="T24" fmla="*/ 65 w 86"/>
              <a:gd name="T25" fmla="*/ 155 h 179"/>
              <a:gd name="T26" fmla="*/ 46 w 86"/>
              <a:gd name="T27" fmla="*/ 170 h 179"/>
              <a:gd name="T28" fmla="*/ 34 w 86"/>
              <a:gd name="T29" fmla="*/ 165 h 179"/>
              <a:gd name="T30" fmla="*/ 48 w 86"/>
              <a:gd name="T31" fmla="*/ 158 h 179"/>
              <a:gd name="T32" fmla="*/ 34 w 86"/>
              <a:gd name="T33" fmla="*/ 149 h 179"/>
              <a:gd name="T34" fmla="*/ 21 w 86"/>
              <a:gd name="T35" fmla="*/ 163 h 179"/>
              <a:gd name="T36" fmla="*/ 46 w 86"/>
              <a:gd name="T37" fmla="*/ 178 h 179"/>
              <a:gd name="T38" fmla="*/ 73 w 86"/>
              <a:gd name="T39" fmla="*/ 159 h 179"/>
              <a:gd name="T40" fmla="*/ 73 w 86"/>
              <a:gd name="T41" fmla="*/ 153 h 179"/>
              <a:gd name="T42" fmla="*/ 69 w 86"/>
              <a:gd name="T43" fmla="*/ 136 h 179"/>
              <a:gd name="T44" fmla="*/ 85 w 86"/>
              <a:gd name="T45" fmla="*/ 109 h 179"/>
              <a:gd name="T46" fmla="*/ 55 w 86"/>
              <a:gd name="T47" fmla="*/ 17 h 179"/>
              <a:gd name="T48" fmla="*/ 63 w 86"/>
              <a:gd name="T49" fmla="*/ 23 h 179"/>
              <a:gd name="T50" fmla="*/ 46 w 86"/>
              <a:gd name="T51" fmla="*/ 53 h 179"/>
              <a:gd name="T52" fmla="*/ 43 w 86"/>
              <a:gd name="T53" fmla="*/ 40 h 179"/>
              <a:gd name="T54" fmla="*/ 55 w 86"/>
              <a:gd name="T55" fmla="*/ 17 h 179"/>
              <a:gd name="T56" fmla="*/ 49 w 86"/>
              <a:gd name="T57" fmla="*/ 132 h 179"/>
              <a:gd name="T58" fmla="*/ 12 w 86"/>
              <a:gd name="T59" fmla="*/ 107 h 179"/>
              <a:gd name="T60" fmla="*/ 42 w 86"/>
              <a:gd name="T61" fmla="*/ 71 h 179"/>
              <a:gd name="T62" fmla="*/ 47 w 86"/>
              <a:gd name="T63" fmla="*/ 86 h 179"/>
              <a:gd name="T64" fmla="*/ 28 w 86"/>
              <a:gd name="T65" fmla="*/ 105 h 179"/>
              <a:gd name="T66" fmla="*/ 45 w 86"/>
              <a:gd name="T67" fmla="*/ 124 h 179"/>
              <a:gd name="T68" fmla="*/ 47 w 86"/>
              <a:gd name="T69" fmla="*/ 123 h 179"/>
              <a:gd name="T70" fmla="*/ 46 w 86"/>
              <a:gd name="T71" fmla="*/ 122 h 179"/>
              <a:gd name="T72" fmla="*/ 36 w 86"/>
              <a:gd name="T73" fmla="*/ 111 h 179"/>
              <a:gd name="T74" fmla="*/ 50 w 86"/>
              <a:gd name="T75" fmla="*/ 97 h 179"/>
              <a:gd name="T76" fmla="*/ 59 w 86"/>
              <a:gd name="T77" fmla="*/ 131 h 179"/>
              <a:gd name="T78" fmla="*/ 49 w 86"/>
              <a:gd name="T79" fmla="*/ 132 h 179"/>
              <a:gd name="T80" fmla="*/ 67 w 86"/>
              <a:gd name="T81" fmla="*/ 130 h 179"/>
              <a:gd name="T82" fmla="*/ 58 w 86"/>
              <a:gd name="T83" fmla="*/ 97 h 179"/>
              <a:gd name="T84" fmla="*/ 76 w 86"/>
              <a:gd name="T85" fmla="*/ 113 h 179"/>
              <a:gd name="T86" fmla="*/ 67 w 86"/>
              <a:gd name="T87" fmla="*/ 13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 h="179">
                <a:moveTo>
                  <a:pt x="85" y="109"/>
                </a:moveTo>
                <a:cubicBezTo>
                  <a:pt x="86" y="96"/>
                  <a:pt x="73" y="85"/>
                  <a:pt x="56" y="85"/>
                </a:cubicBezTo>
                <a:cubicBezTo>
                  <a:pt x="54" y="85"/>
                  <a:pt x="56" y="85"/>
                  <a:pt x="55" y="85"/>
                </a:cubicBezTo>
                <a:cubicBezTo>
                  <a:pt x="50" y="69"/>
                  <a:pt x="50" y="69"/>
                  <a:pt x="50" y="69"/>
                </a:cubicBezTo>
                <a:cubicBezTo>
                  <a:pt x="63" y="59"/>
                  <a:pt x="66" y="45"/>
                  <a:pt x="69" y="32"/>
                </a:cubicBezTo>
                <a:cubicBezTo>
                  <a:pt x="72" y="11"/>
                  <a:pt x="58" y="0"/>
                  <a:pt x="53" y="2"/>
                </a:cubicBezTo>
                <a:cubicBezTo>
                  <a:pt x="40" y="5"/>
                  <a:pt x="34" y="24"/>
                  <a:pt x="34" y="33"/>
                </a:cubicBezTo>
                <a:cubicBezTo>
                  <a:pt x="34" y="41"/>
                  <a:pt x="36" y="48"/>
                  <a:pt x="38" y="55"/>
                </a:cubicBezTo>
                <a:cubicBezTo>
                  <a:pt x="22" y="68"/>
                  <a:pt x="0" y="82"/>
                  <a:pt x="2" y="102"/>
                </a:cubicBezTo>
                <a:cubicBezTo>
                  <a:pt x="6" y="128"/>
                  <a:pt x="24" y="138"/>
                  <a:pt x="48" y="138"/>
                </a:cubicBezTo>
                <a:cubicBezTo>
                  <a:pt x="52" y="138"/>
                  <a:pt x="56" y="138"/>
                  <a:pt x="60" y="137"/>
                </a:cubicBezTo>
                <a:cubicBezTo>
                  <a:pt x="64" y="150"/>
                  <a:pt x="64" y="150"/>
                  <a:pt x="64" y="150"/>
                </a:cubicBezTo>
                <a:cubicBezTo>
                  <a:pt x="65" y="152"/>
                  <a:pt x="65" y="153"/>
                  <a:pt x="65" y="155"/>
                </a:cubicBezTo>
                <a:cubicBezTo>
                  <a:pt x="65" y="163"/>
                  <a:pt x="59" y="169"/>
                  <a:pt x="46" y="170"/>
                </a:cubicBezTo>
                <a:cubicBezTo>
                  <a:pt x="42" y="170"/>
                  <a:pt x="34" y="169"/>
                  <a:pt x="34" y="165"/>
                </a:cubicBezTo>
                <a:cubicBezTo>
                  <a:pt x="38" y="166"/>
                  <a:pt x="48" y="166"/>
                  <a:pt x="48" y="158"/>
                </a:cubicBezTo>
                <a:cubicBezTo>
                  <a:pt x="47" y="153"/>
                  <a:pt x="41" y="148"/>
                  <a:pt x="34" y="149"/>
                </a:cubicBezTo>
                <a:cubicBezTo>
                  <a:pt x="26" y="149"/>
                  <a:pt x="20" y="157"/>
                  <a:pt x="21" y="163"/>
                </a:cubicBezTo>
                <a:cubicBezTo>
                  <a:pt x="22" y="172"/>
                  <a:pt x="35" y="179"/>
                  <a:pt x="46" y="178"/>
                </a:cubicBezTo>
                <a:cubicBezTo>
                  <a:pt x="61" y="177"/>
                  <a:pt x="73" y="169"/>
                  <a:pt x="73" y="159"/>
                </a:cubicBezTo>
                <a:cubicBezTo>
                  <a:pt x="73" y="158"/>
                  <a:pt x="73" y="154"/>
                  <a:pt x="73" y="153"/>
                </a:cubicBezTo>
                <a:cubicBezTo>
                  <a:pt x="69" y="136"/>
                  <a:pt x="69" y="136"/>
                  <a:pt x="69" y="136"/>
                </a:cubicBezTo>
                <a:cubicBezTo>
                  <a:pt x="82" y="131"/>
                  <a:pt x="85" y="120"/>
                  <a:pt x="85" y="109"/>
                </a:cubicBezTo>
                <a:close/>
                <a:moveTo>
                  <a:pt x="55" y="17"/>
                </a:moveTo>
                <a:cubicBezTo>
                  <a:pt x="60" y="17"/>
                  <a:pt x="63" y="20"/>
                  <a:pt x="63" y="23"/>
                </a:cubicBezTo>
                <a:cubicBezTo>
                  <a:pt x="64" y="34"/>
                  <a:pt x="57" y="46"/>
                  <a:pt x="46" y="53"/>
                </a:cubicBezTo>
                <a:cubicBezTo>
                  <a:pt x="44" y="49"/>
                  <a:pt x="43" y="44"/>
                  <a:pt x="43" y="40"/>
                </a:cubicBezTo>
                <a:cubicBezTo>
                  <a:pt x="44" y="33"/>
                  <a:pt x="44" y="18"/>
                  <a:pt x="55" y="17"/>
                </a:cubicBezTo>
                <a:close/>
                <a:moveTo>
                  <a:pt x="49" y="132"/>
                </a:moveTo>
                <a:cubicBezTo>
                  <a:pt x="30" y="132"/>
                  <a:pt x="12" y="123"/>
                  <a:pt x="12" y="107"/>
                </a:cubicBezTo>
                <a:cubicBezTo>
                  <a:pt x="12" y="92"/>
                  <a:pt x="28" y="81"/>
                  <a:pt x="42" y="71"/>
                </a:cubicBezTo>
                <a:cubicBezTo>
                  <a:pt x="47" y="86"/>
                  <a:pt x="47" y="86"/>
                  <a:pt x="47" y="86"/>
                </a:cubicBezTo>
                <a:cubicBezTo>
                  <a:pt x="37" y="89"/>
                  <a:pt x="28" y="97"/>
                  <a:pt x="28" y="105"/>
                </a:cubicBezTo>
                <a:cubicBezTo>
                  <a:pt x="28" y="114"/>
                  <a:pt x="35" y="121"/>
                  <a:pt x="45" y="124"/>
                </a:cubicBezTo>
                <a:cubicBezTo>
                  <a:pt x="46" y="124"/>
                  <a:pt x="47" y="123"/>
                  <a:pt x="47" y="123"/>
                </a:cubicBezTo>
                <a:cubicBezTo>
                  <a:pt x="47" y="122"/>
                  <a:pt x="47" y="122"/>
                  <a:pt x="46" y="122"/>
                </a:cubicBezTo>
                <a:cubicBezTo>
                  <a:pt x="40" y="120"/>
                  <a:pt x="36" y="116"/>
                  <a:pt x="36" y="111"/>
                </a:cubicBezTo>
                <a:cubicBezTo>
                  <a:pt x="35" y="105"/>
                  <a:pt x="42" y="99"/>
                  <a:pt x="50" y="97"/>
                </a:cubicBezTo>
                <a:cubicBezTo>
                  <a:pt x="59" y="131"/>
                  <a:pt x="59" y="131"/>
                  <a:pt x="59" y="131"/>
                </a:cubicBezTo>
                <a:cubicBezTo>
                  <a:pt x="56" y="131"/>
                  <a:pt x="53" y="132"/>
                  <a:pt x="49" y="132"/>
                </a:cubicBezTo>
                <a:close/>
                <a:moveTo>
                  <a:pt x="67" y="130"/>
                </a:moveTo>
                <a:cubicBezTo>
                  <a:pt x="58" y="97"/>
                  <a:pt x="58" y="97"/>
                  <a:pt x="58" y="97"/>
                </a:cubicBezTo>
                <a:cubicBezTo>
                  <a:pt x="70" y="97"/>
                  <a:pt x="75" y="103"/>
                  <a:pt x="76" y="113"/>
                </a:cubicBezTo>
                <a:cubicBezTo>
                  <a:pt x="77" y="120"/>
                  <a:pt x="75" y="126"/>
                  <a:pt x="67" y="13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2" name="Freeform 92"/>
          <p:cNvSpPr>
            <a:spLocks noEditPoints="1"/>
          </p:cNvSpPr>
          <p:nvPr/>
        </p:nvSpPr>
        <p:spPr bwMode="auto">
          <a:xfrm>
            <a:off x="2661685" y="4997626"/>
            <a:ext cx="663123" cy="666523"/>
          </a:xfrm>
          <a:custGeom>
            <a:avLst/>
            <a:gdLst>
              <a:gd name="T0" fmla="*/ 134 w 148"/>
              <a:gd name="T1" fmla="*/ 128 h 148"/>
              <a:gd name="T2" fmla="*/ 119 w 148"/>
              <a:gd name="T3" fmla="*/ 78 h 148"/>
              <a:gd name="T4" fmla="*/ 61 w 148"/>
              <a:gd name="T5" fmla="*/ 52 h 148"/>
              <a:gd name="T6" fmla="*/ 28 w 148"/>
              <a:gd name="T7" fmla="*/ 19 h 148"/>
              <a:gd name="T8" fmla="*/ 25 w 148"/>
              <a:gd name="T9" fmla="*/ 15 h 148"/>
              <a:gd name="T10" fmla="*/ 27 w 148"/>
              <a:gd name="T11" fmla="*/ 10 h 148"/>
              <a:gd name="T12" fmla="*/ 22 w 148"/>
              <a:gd name="T13" fmla="*/ 12 h 148"/>
              <a:gd name="T14" fmla="*/ 17 w 148"/>
              <a:gd name="T15" fmla="*/ 10 h 148"/>
              <a:gd name="T16" fmla="*/ 20 w 148"/>
              <a:gd name="T17" fmla="*/ 7 h 148"/>
              <a:gd name="T18" fmla="*/ 17 w 148"/>
              <a:gd name="T19" fmla="*/ 4 h 148"/>
              <a:gd name="T20" fmla="*/ 14 w 148"/>
              <a:gd name="T21" fmla="*/ 8 h 148"/>
              <a:gd name="T22" fmla="*/ 10 w 148"/>
              <a:gd name="T23" fmla="*/ 7 h 148"/>
              <a:gd name="T24" fmla="*/ 6 w 148"/>
              <a:gd name="T25" fmla="*/ 1 h 148"/>
              <a:gd name="T26" fmla="*/ 2 w 148"/>
              <a:gd name="T27" fmla="*/ 6 h 148"/>
              <a:gd name="T28" fmla="*/ 7 w 148"/>
              <a:gd name="T29" fmla="*/ 9 h 148"/>
              <a:gd name="T30" fmla="*/ 11 w 148"/>
              <a:gd name="T31" fmla="*/ 17 h 148"/>
              <a:gd name="T32" fmla="*/ 6 w 148"/>
              <a:gd name="T33" fmla="*/ 20 h 148"/>
              <a:gd name="T34" fmla="*/ 9 w 148"/>
              <a:gd name="T35" fmla="*/ 23 h 148"/>
              <a:gd name="T36" fmla="*/ 12 w 148"/>
              <a:gd name="T37" fmla="*/ 19 h 148"/>
              <a:gd name="T38" fmla="*/ 14 w 148"/>
              <a:gd name="T39" fmla="*/ 24 h 148"/>
              <a:gd name="T40" fmla="*/ 12 w 148"/>
              <a:gd name="T41" fmla="*/ 29 h 148"/>
              <a:gd name="T42" fmla="*/ 17 w 148"/>
              <a:gd name="T43" fmla="*/ 27 h 148"/>
              <a:gd name="T44" fmla="*/ 20 w 148"/>
              <a:gd name="T45" fmla="*/ 27 h 148"/>
              <a:gd name="T46" fmla="*/ 53 w 148"/>
              <a:gd name="T47" fmla="*/ 60 h 148"/>
              <a:gd name="T48" fmla="*/ 81 w 148"/>
              <a:gd name="T49" fmla="*/ 89 h 148"/>
              <a:gd name="T50" fmla="*/ 64 w 148"/>
              <a:gd name="T51" fmla="*/ 97 h 148"/>
              <a:gd name="T52" fmla="*/ 101 w 148"/>
              <a:gd name="T53" fmla="*/ 142 h 148"/>
              <a:gd name="T54" fmla="*/ 145 w 148"/>
              <a:gd name="T55" fmla="*/ 144 h 148"/>
              <a:gd name="T56" fmla="*/ 98 w 148"/>
              <a:gd name="T57" fmla="*/ 116 h 148"/>
              <a:gd name="T58" fmla="*/ 82 w 148"/>
              <a:gd name="T59" fmla="*/ 102 h 148"/>
              <a:gd name="T60" fmla="*/ 84 w 148"/>
              <a:gd name="T61" fmla="*/ 98 h 148"/>
              <a:gd name="T62" fmla="*/ 100 w 148"/>
              <a:gd name="T63" fmla="*/ 112 h 148"/>
              <a:gd name="T64" fmla="*/ 111 w 148"/>
              <a:gd name="T65" fmla="*/ 100 h 148"/>
              <a:gd name="T66" fmla="*/ 97 w 148"/>
              <a:gd name="T67" fmla="*/ 84 h 148"/>
              <a:gd name="T68" fmla="*/ 101 w 148"/>
              <a:gd name="T69" fmla="*/ 82 h 148"/>
              <a:gd name="T70" fmla="*/ 115 w 148"/>
              <a:gd name="T71" fmla="*/ 98 h 148"/>
              <a:gd name="T72" fmla="*/ 111 w 148"/>
              <a:gd name="T73" fmla="*/ 10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48">
                <a:moveTo>
                  <a:pt x="145" y="144"/>
                </a:moveTo>
                <a:cubicBezTo>
                  <a:pt x="134" y="128"/>
                  <a:pt x="134" y="128"/>
                  <a:pt x="134" y="128"/>
                </a:cubicBezTo>
                <a:cubicBezTo>
                  <a:pt x="139" y="123"/>
                  <a:pt x="148" y="112"/>
                  <a:pt x="142" y="100"/>
                </a:cubicBezTo>
                <a:cubicBezTo>
                  <a:pt x="135" y="85"/>
                  <a:pt x="127" y="88"/>
                  <a:pt x="119" y="78"/>
                </a:cubicBezTo>
                <a:cubicBezTo>
                  <a:pt x="113" y="90"/>
                  <a:pt x="93" y="69"/>
                  <a:pt x="97" y="63"/>
                </a:cubicBezTo>
                <a:cubicBezTo>
                  <a:pt x="81" y="37"/>
                  <a:pt x="69" y="44"/>
                  <a:pt x="61" y="52"/>
                </a:cubicBezTo>
                <a:cubicBezTo>
                  <a:pt x="26" y="20"/>
                  <a:pt x="26" y="20"/>
                  <a:pt x="26" y="20"/>
                </a:cubicBezTo>
                <a:cubicBezTo>
                  <a:pt x="28" y="19"/>
                  <a:pt x="28" y="19"/>
                  <a:pt x="28" y="19"/>
                </a:cubicBezTo>
                <a:cubicBezTo>
                  <a:pt x="24" y="16"/>
                  <a:pt x="24" y="16"/>
                  <a:pt x="24" y="16"/>
                </a:cubicBezTo>
                <a:cubicBezTo>
                  <a:pt x="24" y="16"/>
                  <a:pt x="24" y="16"/>
                  <a:pt x="25" y="15"/>
                </a:cubicBezTo>
                <a:cubicBezTo>
                  <a:pt x="27" y="13"/>
                  <a:pt x="27" y="13"/>
                  <a:pt x="27" y="13"/>
                </a:cubicBezTo>
                <a:cubicBezTo>
                  <a:pt x="28" y="12"/>
                  <a:pt x="28" y="11"/>
                  <a:pt x="27" y="10"/>
                </a:cubicBezTo>
                <a:cubicBezTo>
                  <a:pt x="26" y="9"/>
                  <a:pt x="25" y="9"/>
                  <a:pt x="24" y="10"/>
                </a:cubicBezTo>
                <a:cubicBezTo>
                  <a:pt x="22" y="12"/>
                  <a:pt x="22" y="12"/>
                  <a:pt x="22" y="12"/>
                </a:cubicBezTo>
                <a:cubicBezTo>
                  <a:pt x="21" y="13"/>
                  <a:pt x="21" y="13"/>
                  <a:pt x="21" y="14"/>
                </a:cubicBezTo>
                <a:cubicBezTo>
                  <a:pt x="17" y="10"/>
                  <a:pt x="17" y="10"/>
                  <a:pt x="17" y="10"/>
                </a:cubicBezTo>
                <a:cubicBezTo>
                  <a:pt x="17" y="10"/>
                  <a:pt x="18" y="10"/>
                  <a:pt x="18" y="9"/>
                </a:cubicBezTo>
                <a:cubicBezTo>
                  <a:pt x="20" y="7"/>
                  <a:pt x="20" y="7"/>
                  <a:pt x="20" y="7"/>
                </a:cubicBezTo>
                <a:cubicBezTo>
                  <a:pt x="21" y="6"/>
                  <a:pt x="21" y="5"/>
                  <a:pt x="20" y="4"/>
                </a:cubicBezTo>
                <a:cubicBezTo>
                  <a:pt x="20" y="3"/>
                  <a:pt x="18" y="3"/>
                  <a:pt x="17" y="4"/>
                </a:cubicBezTo>
                <a:cubicBezTo>
                  <a:pt x="15" y="6"/>
                  <a:pt x="15" y="6"/>
                  <a:pt x="15" y="6"/>
                </a:cubicBezTo>
                <a:cubicBezTo>
                  <a:pt x="15" y="7"/>
                  <a:pt x="14" y="7"/>
                  <a:pt x="14" y="8"/>
                </a:cubicBezTo>
                <a:cubicBezTo>
                  <a:pt x="11" y="5"/>
                  <a:pt x="11" y="5"/>
                  <a:pt x="11" y="5"/>
                </a:cubicBezTo>
                <a:cubicBezTo>
                  <a:pt x="10" y="7"/>
                  <a:pt x="10" y="7"/>
                  <a:pt x="10" y="7"/>
                </a:cubicBezTo>
                <a:cubicBezTo>
                  <a:pt x="10" y="6"/>
                  <a:pt x="10" y="5"/>
                  <a:pt x="9" y="4"/>
                </a:cubicBezTo>
                <a:cubicBezTo>
                  <a:pt x="6" y="1"/>
                  <a:pt x="6" y="1"/>
                  <a:pt x="6" y="1"/>
                </a:cubicBezTo>
                <a:cubicBezTo>
                  <a:pt x="5" y="0"/>
                  <a:pt x="3" y="0"/>
                  <a:pt x="2" y="1"/>
                </a:cubicBezTo>
                <a:cubicBezTo>
                  <a:pt x="0" y="3"/>
                  <a:pt x="0" y="5"/>
                  <a:pt x="2" y="6"/>
                </a:cubicBezTo>
                <a:cubicBezTo>
                  <a:pt x="4" y="9"/>
                  <a:pt x="4" y="9"/>
                  <a:pt x="4" y="9"/>
                </a:cubicBezTo>
                <a:cubicBezTo>
                  <a:pt x="5" y="10"/>
                  <a:pt x="6" y="10"/>
                  <a:pt x="7" y="9"/>
                </a:cubicBezTo>
                <a:cubicBezTo>
                  <a:pt x="6" y="11"/>
                  <a:pt x="6" y="11"/>
                  <a:pt x="6" y="11"/>
                </a:cubicBezTo>
                <a:cubicBezTo>
                  <a:pt x="11" y="17"/>
                  <a:pt x="11" y="17"/>
                  <a:pt x="11" y="17"/>
                </a:cubicBezTo>
                <a:cubicBezTo>
                  <a:pt x="10" y="17"/>
                  <a:pt x="9" y="17"/>
                  <a:pt x="9" y="18"/>
                </a:cubicBezTo>
                <a:cubicBezTo>
                  <a:pt x="6" y="20"/>
                  <a:pt x="6" y="20"/>
                  <a:pt x="6" y="20"/>
                </a:cubicBezTo>
                <a:cubicBezTo>
                  <a:pt x="5" y="21"/>
                  <a:pt x="5" y="22"/>
                  <a:pt x="6" y="23"/>
                </a:cubicBezTo>
                <a:cubicBezTo>
                  <a:pt x="7" y="24"/>
                  <a:pt x="8" y="24"/>
                  <a:pt x="9" y="23"/>
                </a:cubicBezTo>
                <a:cubicBezTo>
                  <a:pt x="12" y="21"/>
                  <a:pt x="12" y="21"/>
                  <a:pt x="12" y="21"/>
                </a:cubicBezTo>
                <a:cubicBezTo>
                  <a:pt x="12" y="20"/>
                  <a:pt x="12" y="19"/>
                  <a:pt x="12" y="19"/>
                </a:cubicBezTo>
                <a:cubicBezTo>
                  <a:pt x="17" y="24"/>
                  <a:pt x="17" y="24"/>
                  <a:pt x="17" y="24"/>
                </a:cubicBezTo>
                <a:cubicBezTo>
                  <a:pt x="16" y="23"/>
                  <a:pt x="15" y="23"/>
                  <a:pt x="14" y="24"/>
                </a:cubicBezTo>
                <a:cubicBezTo>
                  <a:pt x="12" y="26"/>
                  <a:pt x="12" y="26"/>
                  <a:pt x="12" y="26"/>
                </a:cubicBezTo>
                <a:cubicBezTo>
                  <a:pt x="11" y="27"/>
                  <a:pt x="11" y="29"/>
                  <a:pt x="12" y="29"/>
                </a:cubicBezTo>
                <a:cubicBezTo>
                  <a:pt x="12" y="30"/>
                  <a:pt x="14" y="30"/>
                  <a:pt x="15" y="29"/>
                </a:cubicBezTo>
                <a:cubicBezTo>
                  <a:pt x="17" y="27"/>
                  <a:pt x="17" y="27"/>
                  <a:pt x="17" y="27"/>
                </a:cubicBezTo>
                <a:cubicBezTo>
                  <a:pt x="18" y="26"/>
                  <a:pt x="18" y="25"/>
                  <a:pt x="17" y="25"/>
                </a:cubicBezTo>
                <a:cubicBezTo>
                  <a:pt x="20" y="27"/>
                  <a:pt x="20" y="27"/>
                  <a:pt x="20" y="27"/>
                </a:cubicBezTo>
                <a:cubicBezTo>
                  <a:pt x="21" y="26"/>
                  <a:pt x="21" y="26"/>
                  <a:pt x="21" y="26"/>
                </a:cubicBezTo>
                <a:cubicBezTo>
                  <a:pt x="53" y="60"/>
                  <a:pt x="53" y="60"/>
                  <a:pt x="53" y="60"/>
                </a:cubicBezTo>
                <a:cubicBezTo>
                  <a:pt x="53" y="60"/>
                  <a:pt x="53" y="60"/>
                  <a:pt x="53" y="60"/>
                </a:cubicBezTo>
                <a:cubicBezTo>
                  <a:pt x="81" y="89"/>
                  <a:pt x="81" y="89"/>
                  <a:pt x="81" y="89"/>
                </a:cubicBezTo>
                <a:cubicBezTo>
                  <a:pt x="49" y="64"/>
                  <a:pt x="49" y="64"/>
                  <a:pt x="49" y="64"/>
                </a:cubicBezTo>
                <a:cubicBezTo>
                  <a:pt x="43" y="72"/>
                  <a:pt x="41" y="83"/>
                  <a:pt x="64" y="97"/>
                </a:cubicBezTo>
                <a:cubicBezTo>
                  <a:pt x="69" y="92"/>
                  <a:pt x="90" y="113"/>
                  <a:pt x="79" y="118"/>
                </a:cubicBezTo>
                <a:cubicBezTo>
                  <a:pt x="88" y="126"/>
                  <a:pt x="85" y="135"/>
                  <a:pt x="101" y="142"/>
                </a:cubicBezTo>
                <a:cubicBezTo>
                  <a:pt x="113" y="148"/>
                  <a:pt x="125" y="137"/>
                  <a:pt x="129" y="133"/>
                </a:cubicBezTo>
                <a:lnTo>
                  <a:pt x="145" y="144"/>
                </a:lnTo>
                <a:close/>
                <a:moveTo>
                  <a:pt x="96" y="117"/>
                </a:moveTo>
                <a:cubicBezTo>
                  <a:pt x="96" y="115"/>
                  <a:pt x="97" y="113"/>
                  <a:pt x="98" y="116"/>
                </a:cubicBezTo>
                <a:cubicBezTo>
                  <a:pt x="100" y="118"/>
                  <a:pt x="101" y="116"/>
                  <a:pt x="99" y="113"/>
                </a:cubicBezTo>
                <a:cubicBezTo>
                  <a:pt x="94" y="105"/>
                  <a:pt x="85" y="109"/>
                  <a:pt x="82" y="102"/>
                </a:cubicBezTo>
                <a:cubicBezTo>
                  <a:pt x="80" y="96"/>
                  <a:pt x="85" y="94"/>
                  <a:pt x="86" y="97"/>
                </a:cubicBezTo>
                <a:cubicBezTo>
                  <a:pt x="87" y="99"/>
                  <a:pt x="86" y="100"/>
                  <a:pt x="84" y="98"/>
                </a:cubicBezTo>
                <a:cubicBezTo>
                  <a:pt x="83" y="96"/>
                  <a:pt x="82" y="98"/>
                  <a:pt x="84" y="101"/>
                </a:cubicBezTo>
                <a:cubicBezTo>
                  <a:pt x="88" y="107"/>
                  <a:pt x="95" y="101"/>
                  <a:pt x="100" y="112"/>
                </a:cubicBezTo>
                <a:cubicBezTo>
                  <a:pt x="103" y="117"/>
                  <a:pt x="97" y="119"/>
                  <a:pt x="96" y="117"/>
                </a:cubicBezTo>
                <a:close/>
                <a:moveTo>
                  <a:pt x="111" y="100"/>
                </a:moveTo>
                <a:cubicBezTo>
                  <a:pt x="100" y="95"/>
                  <a:pt x="107" y="88"/>
                  <a:pt x="100" y="84"/>
                </a:cubicBezTo>
                <a:cubicBezTo>
                  <a:pt x="97" y="82"/>
                  <a:pt x="95" y="83"/>
                  <a:pt x="97" y="84"/>
                </a:cubicBezTo>
                <a:cubicBezTo>
                  <a:pt x="100" y="86"/>
                  <a:pt x="98" y="87"/>
                  <a:pt x="96" y="86"/>
                </a:cubicBezTo>
                <a:cubicBezTo>
                  <a:pt x="94" y="85"/>
                  <a:pt x="96" y="80"/>
                  <a:pt x="101" y="82"/>
                </a:cubicBezTo>
                <a:cubicBezTo>
                  <a:pt x="108" y="85"/>
                  <a:pt x="105" y="94"/>
                  <a:pt x="112" y="99"/>
                </a:cubicBezTo>
                <a:cubicBezTo>
                  <a:pt x="115" y="101"/>
                  <a:pt x="118" y="100"/>
                  <a:pt x="115" y="98"/>
                </a:cubicBezTo>
                <a:cubicBezTo>
                  <a:pt x="113" y="97"/>
                  <a:pt x="114" y="96"/>
                  <a:pt x="117" y="97"/>
                </a:cubicBezTo>
                <a:cubicBezTo>
                  <a:pt x="119" y="97"/>
                  <a:pt x="117" y="103"/>
                  <a:pt x="111" y="10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3" name="Freeform 93"/>
          <p:cNvSpPr/>
          <p:nvPr/>
        </p:nvSpPr>
        <p:spPr bwMode="auto">
          <a:xfrm>
            <a:off x="3659513" y="4994646"/>
            <a:ext cx="792349" cy="686924"/>
          </a:xfrm>
          <a:custGeom>
            <a:avLst/>
            <a:gdLst>
              <a:gd name="T0" fmla="*/ 138 w 176"/>
              <a:gd name="T1" fmla="*/ 91 h 153"/>
              <a:gd name="T2" fmla="*/ 120 w 176"/>
              <a:gd name="T3" fmla="*/ 76 h 153"/>
              <a:gd name="T4" fmla="*/ 108 w 176"/>
              <a:gd name="T5" fmla="*/ 61 h 153"/>
              <a:gd name="T6" fmla="*/ 101 w 176"/>
              <a:gd name="T7" fmla="*/ 67 h 153"/>
              <a:gd name="T8" fmla="*/ 97 w 176"/>
              <a:gd name="T9" fmla="*/ 77 h 153"/>
              <a:gd name="T10" fmla="*/ 96 w 176"/>
              <a:gd name="T11" fmla="*/ 78 h 153"/>
              <a:gd name="T12" fmla="*/ 37 w 176"/>
              <a:gd name="T13" fmla="*/ 25 h 153"/>
              <a:gd name="T14" fmla="*/ 34 w 176"/>
              <a:gd name="T15" fmla="*/ 18 h 153"/>
              <a:gd name="T16" fmla="*/ 34 w 176"/>
              <a:gd name="T17" fmla="*/ 18 h 153"/>
              <a:gd name="T18" fmla="*/ 35 w 176"/>
              <a:gd name="T19" fmla="*/ 17 h 153"/>
              <a:gd name="T20" fmla="*/ 36 w 176"/>
              <a:gd name="T21" fmla="*/ 15 h 153"/>
              <a:gd name="T22" fmla="*/ 35 w 176"/>
              <a:gd name="T23" fmla="*/ 12 h 153"/>
              <a:gd name="T24" fmla="*/ 32 w 176"/>
              <a:gd name="T25" fmla="*/ 13 h 153"/>
              <a:gd name="T26" fmla="*/ 31 w 176"/>
              <a:gd name="T27" fmla="*/ 15 h 153"/>
              <a:gd name="T28" fmla="*/ 31 w 176"/>
              <a:gd name="T29" fmla="*/ 16 h 153"/>
              <a:gd name="T30" fmla="*/ 28 w 176"/>
              <a:gd name="T31" fmla="*/ 15 h 153"/>
              <a:gd name="T32" fmla="*/ 29 w 176"/>
              <a:gd name="T33" fmla="*/ 14 h 153"/>
              <a:gd name="T34" fmla="*/ 30 w 176"/>
              <a:gd name="T35" fmla="*/ 12 h 153"/>
              <a:gd name="T36" fmla="*/ 30 w 176"/>
              <a:gd name="T37" fmla="*/ 9 h 153"/>
              <a:gd name="T38" fmla="*/ 27 w 176"/>
              <a:gd name="T39" fmla="*/ 10 h 153"/>
              <a:gd name="T40" fmla="*/ 26 w 176"/>
              <a:gd name="T41" fmla="*/ 12 h 153"/>
              <a:gd name="T42" fmla="*/ 26 w 176"/>
              <a:gd name="T43" fmla="*/ 13 h 153"/>
              <a:gd name="T44" fmla="*/ 23 w 176"/>
              <a:gd name="T45" fmla="*/ 12 h 153"/>
              <a:gd name="T46" fmla="*/ 24 w 176"/>
              <a:gd name="T47" fmla="*/ 11 h 153"/>
              <a:gd name="T48" fmla="*/ 25 w 176"/>
              <a:gd name="T49" fmla="*/ 9 h 153"/>
              <a:gd name="T50" fmla="*/ 25 w 176"/>
              <a:gd name="T51" fmla="*/ 6 h 153"/>
              <a:gd name="T52" fmla="*/ 22 w 176"/>
              <a:gd name="T53" fmla="*/ 7 h 153"/>
              <a:gd name="T54" fmla="*/ 20 w 176"/>
              <a:gd name="T55" fmla="*/ 9 h 153"/>
              <a:gd name="T56" fmla="*/ 20 w 176"/>
              <a:gd name="T57" fmla="*/ 10 h 153"/>
              <a:gd name="T58" fmla="*/ 18 w 176"/>
              <a:gd name="T59" fmla="*/ 9 h 153"/>
              <a:gd name="T60" fmla="*/ 19 w 176"/>
              <a:gd name="T61" fmla="*/ 8 h 153"/>
              <a:gd name="T62" fmla="*/ 20 w 176"/>
              <a:gd name="T63" fmla="*/ 6 h 153"/>
              <a:gd name="T64" fmla="*/ 19 w 176"/>
              <a:gd name="T65" fmla="*/ 3 h 153"/>
              <a:gd name="T66" fmla="*/ 16 w 176"/>
              <a:gd name="T67" fmla="*/ 4 h 153"/>
              <a:gd name="T68" fmla="*/ 15 w 176"/>
              <a:gd name="T69" fmla="*/ 6 h 153"/>
              <a:gd name="T70" fmla="*/ 15 w 176"/>
              <a:gd name="T71" fmla="*/ 8 h 153"/>
              <a:gd name="T72" fmla="*/ 12 w 176"/>
              <a:gd name="T73" fmla="*/ 6 h 153"/>
              <a:gd name="T74" fmla="*/ 14 w 176"/>
              <a:gd name="T75" fmla="*/ 5 h 153"/>
              <a:gd name="T76" fmla="*/ 15 w 176"/>
              <a:gd name="T77" fmla="*/ 3 h 153"/>
              <a:gd name="T78" fmla="*/ 14 w 176"/>
              <a:gd name="T79" fmla="*/ 0 h 153"/>
              <a:gd name="T80" fmla="*/ 11 w 176"/>
              <a:gd name="T81" fmla="*/ 1 h 153"/>
              <a:gd name="T82" fmla="*/ 10 w 176"/>
              <a:gd name="T83" fmla="*/ 3 h 153"/>
              <a:gd name="T84" fmla="*/ 10 w 176"/>
              <a:gd name="T85" fmla="*/ 5 h 153"/>
              <a:gd name="T86" fmla="*/ 4 w 176"/>
              <a:gd name="T87" fmla="*/ 13 h 153"/>
              <a:gd name="T88" fmla="*/ 10 w 176"/>
              <a:gd name="T89" fmla="*/ 12 h 153"/>
              <a:gd name="T90" fmla="*/ 23 w 176"/>
              <a:gd name="T91" fmla="*/ 29 h 153"/>
              <a:gd name="T92" fmla="*/ 30 w 176"/>
              <a:gd name="T93" fmla="*/ 29 h 153"/>
              <a:gd name="T94" fmla="*/ 94 w 176"/>
              <a:gd name="T95" fmla="*/ 95 h 153"/>
              <a:gd name="T96" fmla="*/ 122 w 176"/>
              <a:gd name="T97" fmla="*/ 124 h 153"/>
              <a:gd name="T98" fmla="*/ 92 w 176"/>
              <a:gd name="T99" fmla="*/ 100 h 153"/>
              <a:gd name="T100" fmla="*/ 92 w 176"/>
              <a:gd name="T101" fmla="*/ 100 h 153"/>
              <a:gd name="T102" fmla="*/ 82 w 176"/>
              <a:gd name="T103" fmla="*/ 100 h 153"/>
              <a:gd name="T104" fmla="*/ 78 w 176"/>
              <a:gd name="T105" fmla="*/ 107 h 153"/>
              <a:gd name="T106" fmla="*/ 99 w 176"/>
              <a:gd name="T107" fmla="*/ 119 h 153"/>
              <a:gd name="T108" fmla="*/ 111 w 176"/>
              <a:gd name="T109" fmla="*/ 146 h 153"/>
              <a:gd name="T110" fmla="*/ 153 w 176"/>
              <a:gd name="T111" fmla="*/ 131 h 153"/>
              <a:gd name="T112" fmla="*/ 138 w 176"/>
              <a:gd name="T113" fmla="*/ 9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6" h="153">
                <a:moveTo>
                  <a:pt x="138" y="91"/>
                </a:moveTo>
                <a:cubicBezTo>
                  <a:pt x="127" y="90"/>
                  <a:pt x="121" y="83"/>
                  <a:pt x="120" y="76"/>
                </a:cubicBezTo>
                <a:cubicBezTo>
                  <a:pt x="118" y="68"/>
                  <a:pt x="112" y="62"/>
                  <a:pt x="108" y="61"/>
                </a:cubicBezTo>
                <a:cubicBezTo>
                  <a:pt x="88" y="53"/>
                  <a:pt x="92" y="61"/>
                  <a:pt x="101" y="67"/>
                </a:cubicBezTo>
                <a:cubicBezTo>
                  <a:pt x="111" y="73"/>
                  <a:pt x="104" y="85"/>
                  <a:pt x="97" y="77"/>
                </a:cubicBezTo>
                <a:cubicBezTo>
                  <a:pt x="96" y="78"/>
                  <a:pt x="96" y="78"/>
                  <a:pt x="96" y="78"/>
                </a:cubicBezTo>
                <a:cubicBezTo>
                  <a:pt x="37" y="25"/>
                  <a:pt x="37" y="25"/>
                  <a:pt x="37" y="25"/>
                </a:cubicBezTo>
                <a:cubicBezTo>
                  <a:pt x="34" y="18"/>
                  <a:pt x="34" y="18"/>
                  <a:pt x="34" y="18"/>
                </a:cubicBezTo>
                <a:cubicBezTo>
                  <a:pt x="34" y="18"/>
                  <a:pt x="34" y="18"/>
                  <a:pt x="34" y="18"/>
                </a:cubicBezTo>
                <a:cubicBezTo>
                  <a:pt x="34" y="17"/>
                  <a:pt x="34" y="17"/>
                  <a:pt x="35" y="17"/>
                </a:cubicBezTo>
                <a:cubicBezTo>
                  <a:pt x="36" y="15"/>
                  <a:pt x="36" y="15"/>
                  <a:pt x="36" y="15"/>
                </a:cubicBezTo>
                <a:cubicBezTo>
                  <a:pt x="36" y="14"/>
                  <a:pt x="36" y="13"/>
                  <a:pt x="35" y="12"/>
                </a:cubicBezTo>
                <a:cubicBezTo>
                  <a:pt x="34" y="12"/>
                  <a:pt x="33" y="12"/>
                  <a:pt x="32" y="13"/>
                </a:cubicBezTo>
                <a:cubicBezTo>
                  <a:pt x="31" y="15"/>
                  <a:pt x="31" y="15"/>
                  <a:pt x="31" y="15"/>
                </a:cubicBezTo>
                <a:cubicBezTo>
                  <a:pt x="31" y="15"/>
                  <a:pt x="31" y="16"/>
                  <a:pt x="31" y="16"/>
                </a:cubicBezTo>
                <a:cubicBezTo>
                  <a:pt x="30" y="16"/>
                  <a:pt x="29" y="15"/>
                  <a:pt x="28" y="15"/>
                </a:cubicBezTo>
                <a:cubicBezTo>
                  <a:pt x="29" y="15"/>
                  <a:pt x="29" y="14"/>
                  <a:pt x="29" y="14"/>
                </a:cubicBezTo>
                <a:cubicBezTo>
                  <a:pt x="30" y="12"/>
                  <a:pt x="30" y="12"/>
                  <a:pt x="30" y="12"/>
                </a:cubicBezTo>
                <a:cubicBezTo>
                  <a:pt x="31" y="11"/>
                  <a:pt x="31" y="10"/>
                  <a:pt x="30" y="9"/>
                </a:cubicBezTo>
                <a:cubicBezTo>
                  <a:pt x="29" y="9"/>
                  <a:pt x="27" y="9"/>
                  <a:pt x="27" y="10"/>
                </a:cubicBezTo>
                <a:cubicBezTo>
                  <a:pt x="26" y="12"/>
                  <a:pt x="26" y="12"/>
                  <a:pt x="26" y="12"/>
                </a:cubicBezTo>
                <a:cubicBezTo>
                  <a:pt x="25" y="12"/>
                  <a:pt x="25" y="13"/>
                  <a:pt x="26" y="13"/>
                </a:cubicBezTo>
                <a:cubicBezTo>
                  <a:pt x="25" y="13"/>
                  <a:pt x="24" y="12"/>
                  <a:pt x="23" y="12"/>
                </a:cubicBezTo>
                <a:cubicBezTo>
                  <a:pt x="24" y="12"/>
                  <a:pt x="24" y="12"/>
                  <a:pt x="24" y="11"/>
                </a:cubicBezTo>
                <a:cubicBezTo>
                  <a:pt x="25" y="9"/>
                  <a:pt x="25" y="9"/>
                  <a:pt x="25" y="9"/>
                </a:cubicBezTo>
                <a:cubicBezTo>
                  <a:pt x="26" y="8"/>
                  <a:pt x="26" y="7"/>
                  <a:pt x="25" y="6"/>
                </a:cubicBezTo>
                <a:cubicBezTo>
                  <a:pt x="24" y="6"/>
                  <a:pt x="22" y="6"/>
                  <a:pt x="22" y="7"/>
                </a:cubicBezTo>
                <a:cubicBezTo>
                  <a:pt x="20" y="9"/>
                  <a:pt x="20" y="9"/>
                  <a:pt x="20" y="9"/>
                </a:cubicBezTo>
                <a:cubicBezTo>
                  <a:pt x="20" y="9"/>
                  <a:pt x="20" y="10"/>
                  <a:pt x="20" y="10"/>
                </a:cubicBezTo>
                <a:cubicBezTo>
                  <a:pt x="19" y="10"/>
                  <a:pt x="19" y="9"/>
                  <a:pt x="18" y="9"/>
                </a:cubicBezTo>
                <a:cubicBezTo>
                  <a:pt x="18" y="9"/>
                  <a:pt x="19" y="9"/>
                  <a:pt x="19" y="8"/>
                </a:cubicBezTo>
                <a:cubicBezTo>
                  <a:pt x="20" y="6"/>
                  <a:pt x="20" y="6"/>
                  <a:pt x="20" y="6"/>
                </a:cubicBezTo>
                <a:cubicBezTo>
                  <a:pt x="21" y="5"/>
                  <a:pt x="20" y="4"/>
                  <a:pt x="19" y="3"/>
                </a:cubicBezTo>
                <a:cubicBezTo>
                  <a:pt x="18" y="3"/>
                  <a:pt x="17" y="3"/>
                  <a:pt x="16" y="4"/>
                </a:cubicBezTo>
                <a:cubicBezTo>
                  <a:pt x="15" y="6"/>
                  <a:pt x="15" y="6"/>
                  <a:pt x="15" y="6"/>
                </a:cubicBezTo>
                <a:cubicBezTo>
                  <a:pt x="15" y="6"/>
                  <a:pt x="15" y="7"/>
                  <a:pt x="15" y="8"/>
                </a:cubicBezTo>
                <a:cubicBezTo>
                  <a:pt x="14" y="7"/>
                  <a:pt x="13" y="7"/>
                  <a:pt x="12" y="6"/>
                </a:cubicBezTo>
                <a:cubicBezTo>
                  <a:pt x="13" y="6"/>
                  <a:pt x="13" y="6"/>
                  <a:pt x="14" y="5"/>
                </a:cubicBezTo>
                <a:cubicBezTo>
                  <a:pt x="15" y="3"/>
                  <a:pt x="15" y="3"/>
                  <a:pt x="15" y="3"/>
                </a:cubicBezTo>
                <a:cubicBezTo>
                  <a:pt x="16" y="2"/>
                  <a:pt x="15" y="1"/>
                  <a:pt x="14" y="0"/>
                </a:cubicBezTo>
                <a:cubicBezTo>
                  <a:pt x="13" y="0"/>
                  <a:pt x="12" y="0"/>
                  <a:pt x="11" y="1"/>
                </a:cubicBezTo>
                <a:cubicBezTo>
                  <a:pt x="10" y="3"/>
                  <a:pt x="10" y="3"/>
                  <a:pt x="10" y="3"/>
                </a:cubicBezTo>
                <a:cubicBezTo>
                  <a:pt x="10" y="4"/>
                  <a:pt x="10" y="5"/>
                  <a:pt x="10" y="5"/>
                </a:cubicBezTo>
                <a:cubicBezTo>
                  <a:pt x="6" y="3"/>
                  <a:pt x="0" y="6"/>
                  <a:pt x="4" y="13"/>
                </a:cubicBezTo>
                <a:cubicBezTo>
                  <a:pt x="6" y="16"/>
                  <a:pt x="10" y="12"/>
                  <a:pt x="10" y="12"/>
                </a:cubicBezTo>
                <a:cubicBezTo>
                  <a:pt x="23" y="29"/>
                  <a:pt x="23" y="29"/>
                  <a:pt x="23" y="29"/>
                </a:cubicBezTo>
                <a:cubicBezTo>
                  <a:pt x="30" y="29"/>
                  <a:pt x="30" y="29"/>
                  <a:pt x="30" y="29"/>
                </a:cubicBezTo>
                <a:cubicBezTo>
                  <a:pt x="94" y="95"/>
                  <a:pt x="94" y="95"/>
                  <a:pt x="94" y="95"/>
                </a:cubicBezTo>
                <a:cubicBezTo>
                  <a:pt x="122" y="124"/>
                  <a:pt x="122" y="124"/>
                  <a:pt x="122" y="124"/>
                </a:cubicBezTo>
                <a:cubicBezTo>
                  <a:pt x="92" y="100"/>
                  <a:pt x="92" y="100"/>
                  <a:pt x="92" y="100"/>
                </a:cubicBezTo>
                <a:cubicBezTo>
                  <a:pt x="92" y="100"/>
                  <a:pt x="92" y="100"/>
                  <a:pt x="92" y="100"/>
                </a:cubicBezTo>
                <a:cubicBezTo>
                  <a:pt x="89" y="103"/>
                  <a:pt x="85" y="103"/>
                  <a:pt x="82" y="100"/>
                </a:cubicBezTo>
                <a:cubicBezTo>
                  <a:pt x="71" y="89"/>
                  <a:pt x="70" y="100"/>
                  <a:pt x="78" y="107"/>
                </a:cubicBezTo>
                <a:cubicBezTo>
                  <a:pt x="85" y="115"/>
                  <a:pt x="91" y="111"/>
                  <a:pt x="99" y="119"/>
                </a:cubicBezTo>
                <a:cubicBezTo>
                  <a:pt x="106" y="127"/>
                  <a:pt x="103" y="142"/>
                  <a:pt x="111" y="146"/>
                </a:cubicBezTo>
                <a:cubicBezTo>
                  <a:pt x="124" y="153"/>
                  <a:pt x="130" y="153"/>
                  <a:pt x="153" y="131"/>
                </a:cubicBezTo>
                <a:cubicBezTo>
                  <a:pt x="176" y="108"/>
                  <a:pt x="149" y="93"/>
                  <a:pt x="138" y="91"/>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4" name="Freeform 94"/>
          <p:cNvSpPr>
            <a:spLocks noEditPoints="1"/>
          </p:cNvSpPr>
          <p:nvPr/>
        </p:nvSpPr>
        <p:spPr bwMode="auto">
          <a:xfrm>
            <a:off x="4694621" y="4994148"/>
            <a:ext cx="666523" cy="690327"/>
          </a:xfrm>
          <a:custGeom>
            <a:avLst/>
            <a:gdLst>
              <a:gd name="T0" fmla="*/ 93 w 148"/>
              <a:gd name="T1" fmla="*/ 100 h 154"/>
              <a:gd name="T2" fmla="*/ 106 w 148"/>
              <a:gd name="T3" fmla="*/ 105 h 154"/>
              <a:gd name="T4" fmla="*/ 119 w 148"/>
              <a:gd name="T5" fmla="*/ 92 h 154"/>
              <a:gd name="T6" fmla="*/ 119 w 148"/>
              <a:gd name="T7" fmla="*/ 41 h 154"/>
              <a:gd name="T8" fmla="*/ 129 w 148"/>
              <a:gd name="T9" fmla="*/ 45 h 154"/>
              <a:gd name="T10" fmla="*/ 140 w 148"/>
              <a:gd name="T11" fmla="*/ 43 h 154"/>
              <a:gd name="T12" fmla="*/ 131 w 148"/>
              <a:gd name="T13" fmla="*/ 38 h 154"/>
              <a:gd name="T14" fmla="*/ 119 w 148"/>
              <a:gd name="T15" fmla="*/ 31 h 154"/>
              <a:gd name="T16" fmla="*/ 119 w 148"/>
              <a:gd name="T17" fmla="*/ 30 h 154"/>
              <a:gd name="T18" fmla="*/ 113 w 148"/>
              <a:gd name="T19" fmla="*/ 32 h 154"/>
              <a:gd name="T20" fmla="*/ 113 w 148"/>
              <a:gd name="T21" fmla="*/ 87 h 154"/>
              <a:gd name="T22" fmla="*/ 106 w 148"/>
              <a:gd name="T23" fmla="*/ 87 h 154"/>
              <a:gd name="T24" fmla="*/ 93 w 148"/>
              <a:gd name="T25" fmla="*/ 100 h 154"/>
              <a:gd name="T26" fmla="*/ 37 w 148"/>
              <a:gd name="T27" fmla="*/ 84 h 154"/>
              <a:gd name="T28" fmla="*/ 50 w 148"/>
              <a:gd name="T29" fmla="*/ 89 h 154"/>
              <a:gd name="T30" fmla="*/ 63 w 148"/>
              <a:gd name="T31" fmla="*/ 77 h 154"/>
              <a:gd name="T32" fmla="*/ 63 w 148"/>
              <a:gd name="T33" fmla="*/ 27 h 154"/>
              <a:gd name="T34" fmla="*/ 94 w 148"/>
              <a:gd name="T35" fmla="*/ 13 h 154"/>
              <a:gd name="T36" fmla="*/ 94 w 148"/>
              <a:gd name="T37" fmla="*/ 55 h 154"/>
              <a:gd name="T38" fmla="*/ 87 w 148"/>
              <a:gd name="T39" fmla="*/ 55 h 154"/>
              <a:gd name="T40" fmla="*/ 74 w 148"/>
              <a:gd name="T41" fmla="*/ 68 h 154"/>
              <a:gd name="T42" fmla="*/ 87 w 148"/>
              <a:gd name="T43" fmla="*/ 73 h 154"/>
              <a:gd name="T44" fmla="*/ 100 w 148"/>
              <a:gd name="T45" fmla="*/ 60 h 154"/>
              <a:gd name="T46" fmla="*/ 100 w 148"/>
              <a:gd name="T47" fmla="*/ 0 h 154"/>
              <a:gd name="T48" fmla="*/ 96 w 148"/>
              <a:gd name="T49" fmla="*/ 1 h 154"/>
              <a:gd name="T50" fmla="*/ 96 w 148"/>
              <a:gd name="T51" fmla="*/ 0 h 154"/>
              <a:gd name="T52" fmla="*/ 59 w 148"/>
              <a:gd name="T53" fmla="*/ 16 h 154"/>
              <a:gd name="T54" fmla="*/ 59 w 148"/>
              <a:gd name="T55" fmla="*/ 18 h 154"/>
              <a:gd name="T56" fmla="*/ 57 w 148"/>
              <a:gd name="T57" fmla="*/ 18 h 154"/>
              <a:gd name="T58" fmla="*/ 57 w 148"/>
              <a:gd name="T59" fmla="*/ 71 h 154"/>
              <a:gd name="T60" fmla="*/ 50 w 148"/>
              <a:gd name="T61" fmla="*/ 72 h 154"/>
              <a:gd name="T62" fmla="*/ 37 w 148"/>
              <a:gd name="T63" fmla="*/ 84 h 154"/>
              <a:gd name="T64" fmla="*/ 127 w 148"/>
              <a:gd name="T65" fmla="*/ 60 h 154"/>
              <a:gd name="T66" fmla="*/ 127 w 148"/>
              <a:gd name="T67" fmla="*/ 67 h 154"/>
              <a:gd name="T68" fmla="*/ 140 w 148"/>
              <a:gd name="T69" fmla="*/ 74 h 154"/>
              <a:gd name="T70" fmla="*/ 140 w 148"/>
              <a:gd name="T71" fmla="*/ 141 h 154"/>
              <a:gd name="T72" fmla="*/ 99 w 148"/>
              <a:gd name="T73" fmla="*/ 131 h 154"/>
              <a:gd name="T74" fmla="*/ 78 w 148"/>
              <a:gd name="T75" fmla="*/ 145 h 154"/>
              <a:gd name="T76" fmla="*/ 78 w 148"/>
              <a:gd name="T77" fmla="*/ 146 h 154"/>
              <a:gd name="T78" fmla="*/ 70 w 148"/>
              <a:gd name="T79" fmla="*/ 146 h 154"/>
              <a:gd name="T80" fmla="*/ 70 w 148"/>
              <a:gd name="T81" fmla="*/ 145 h 154"/>
              <a:gd name="T82" fmla="*/ 49 w 148"/>
              <a:gd name="T83" fmla="*/ 131 h 154"/>
              <a:gd name="T84" fmla="*/ 8 w 148"/>
              <a:gd name="T85" fmla="*/ 141 h 154"/>
              <a:gd name="T86" fmla="*/ 8 w 148"/>
              <a:gd name="T87" fmla="*/ 74 h 154"/>
              <a:gd name="T88" fmla="*/ 41 w 148"/>
              <a:gd name="T89" fmla="*/ 63 h 154"/>
              <a:gd name="T90" fmla="*/ 41 w 148"/>
              <a:gd name="T91" fmla="*/ 56 h 154"/>
              <a:gd name="T92" fmla="*/ 0 w 148"/>
              <a:gd name="T93" fmla="*/ 68 h 154"/>
              <a:gd name="T94" fmla="*/ 0 w 148"/>
              <a:gd name="T95" fmla="*/ 149 h 154"/>
              <a:gd name="T96" fmla="*/ 54 w 148"/>
              <a:gd name="T97" fmla="*/ 145 h 154"/>
              <a:gd name="T98" fmla="*/ 65 w 148"/>
              <a:gd name="T99" fmla="*/ 148 h 154"/>
              <a:gd name="T100" fmla="*/ 64 w 148"/>
              <a:gd name="T101" fmla="*/ 149 h 154"/>
              <a:gd name="T102" fmla="*/ 74 w 148"/>
              <a:gd name="T103" fmla="*/ 154 h 154"/>
              <a:gd name="T104" fmla="*/ 84 w 148"/>
              <a:gd name="T105" fmla="*/ 149 h 154"/>
              <a:gd name="T106" fmla="*/ 83 w 148"/>
              <a:gd name="T107" fmla="*/ 148 h 154"/>
              <a:gd name="T108" fmla="*/ 94 w 148"/>
              <a:gd name="T109" fmla="*/ 145 h 154"/>
              <a:gd name="T110" fmla="*/ 148 w 148"/>
              <a:gd name="T111" fmla="*/ 149 h 154"/>
              <a:gd name="T112" fmla="*/ 148 w 148"/>
              <a:gd name="T113" fmla="*/ 68 h 154"/>
              <a:gd name="T114" fmla="*/ 127 w 148"/>
              <a:gd name="T115" fmla="*/ 6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54">
                <a:moveTo>
                  <a:pt x="93" y="100"/>
                </a:moveTo>
                <a:cubicBezTo>
                  <a:pt x="93" y="105"/>
                  <a:pt x="99" y="107"/>
                  <a:pt x="106" y="105"/>
                </a:cubicBezTo>
                <a:cubicBezTo>
                  <a:pt x="113" y="103"/>
                  <a:pt x="119" y="97"/>
                  <a:pt x="119" y="92"/>
                </a:cubicBezTo>
                <a:cubicBezTo>
                  <a:pt x="119" y="92"/>
                  <a:pt x="119" y="58"/>
                  <a:pt x="119" y="41"/>
                </a:cubicBezTo>
                <a:cubicBezTo>
                  <a:pt x="119" y="41"/>
                  <a:pt x="123" y="40"/>
                  <a:pt x="129" y="45"/>
                </a:cubicBezTo>
                <a:cubicBezTo>
                  <a:pt x="135" y="51"/>
                  <a:pt x="140" y="43"/>
                  <a:pt x="140" y="43"/>
                </a:cubicBezTo>
                <a:cubicBezTo>
                  <a:pt x="140" y="43"/>
                  <a:pt x="133" y="43"/>
                  <a:pt x="131" y="38"/>
                </a:cubicBezTo>
                <a:cubicBezTo>
                  <a:pt x="128" y="32"/>
                  <a:pt x="120" y="31"/>
                  <a:pt x="119" y="31"/>
                </a:cubicBezTo>
                <a:cubicBezTo>
                  <a:pt x="119" y="30"/>
                  <a:pt x="119" y="30"/>
                  <a:pt x="119" y="30"/>
                </a:cubicBezTo>
                <a:cubicBezTo>
                  <a:pt x="113" y="32"/>
                  <a:pt x="113" y="32"/>
                  <a:pt x="113" y="32"/>
                </a:cubicBezTo>
                <a:cubicBezTo>
                  <a:pt x="113" y="87"/>
                  <a:pt x="113" y="87"/>
                  <a:pt x="113" y="87"/>
                </a:cubicBezTo>
                <a:cubicBezTo>
                  <a:pt x="111" y="87"/>
                  <a:pt x="109" y="87"/>
                  <a:pt x="106" y="87"/>
                </a:cubicBezTo>
                <a:cubicBezTo>
                  <a:pt x="99" y="90"/>
                  <a:pt x="93" y="95"/>
                  <a:pt x="93" y="100"/>
                </a:cubicBezTo>
                <a:close/>
                <a:moveTo>
                  <a:pt x="37" y="84"/>
                </a:moveTo>
                <a:cubicBezTo>
                  <a:pt x="37" y="89"/>
                  <a:pt x="43" y="91"/>
                  <a:pt x="50" y="89"/>
                </a:cubicBezTo>
                <a:cubicBezTo>
                  <a:pt x="57" y="87"/>
                  <a:pt x="63" y="81"/>
                  <a:pt x="63" y="77"/>
                </a:cubicBezTo>
                <a:cubicBezTo>
                  <a:pt x="63" y="27"/>
                  <a:pt x="63" y="27"/>
                  <a:pt x="63" y="27"/>
                </a:cubicBezTo>
                <a:cubicBezTo>
                  <a:pt x="94" y="13"/>
                  <a:pt x="94" y="13"/>
                  <a:pt x="94" y="13"/>
                </a:cubicBezTo>
                <a:cubicBezTo>
                  <a:pt x="94" y="55"/>
                  <a:pt x="94" y="55"/>
                  <a:pt x="94" y="55"/>
                </a:cubicBezTo>
                <a:cubicBezTo>
                  <a:pt x="92" y="55"/>
                  <a:pt x="90" y="55"/>
                  <a:pt x="87" y="55"/>
                </a:cubicBezTo>
                <a:cubicBezTo>
                  <a:pt x="80" y="57"/>
                  <a:pt x="74" y="63"/>
                  <a:pt x="74" y="68"/>
                </a:cubicBezTo>
                <a:cubicBezTo>
                  <a:pt x="74" y="73"/>
                  <a:pt x="80" y="75"/>
                  <a:pt x="87" y="73"/>
                </a:cubicBezTo>
                <a:cubicBezTo>
                  <a:pt x="94" y="70"/>
                  <a:pt x="100" y="65"/>
                  <a:pt x="100" y="60"/>
                </a:cubicBezTo>
                <a:cubicBezTo>
                  <a:pt x="100" y="0"/>
                  <a:pt x="100" y="0"/>
                  <a:pt x="100" y="0"/>
                </a:cubicBezTo>
                <a:cubicBezTo>
                  <a:pt x="96" y="1"/>
                  <a:pt x="96" y="1"/>
                  <a:pt x="96" y="1"/>
                </a:cubicBezTo>
                <a:cubicBezTo>
                  <a:pt x="96" y="0"/>
                  <a:pt x="96" y="0"/>
                  <a:pt x="96" y="0"/>
                </a:cubicBezTo>
                <a:cubicBezTo>
                  <a:pt x="59" y="16"/>
                  <a:pt x="59" y="16"/>
                  <a:pt x="59" y="16"/>
                </a:cubicBezTo>
                <a:cubicBezTo>
                  <a:pt x="59" y="18"/>
                  <a:pt x="59" y="18"/>
                  <a:pt x="59" y="18"/>
                </a:cubicBezTo>
                <a:cubicBezTo>
                  <a:pt x="57" y="18"/>
                  <a:pt x="57" y="18"/>
                  <a:pt x="57" y="18"/>
                </a:cubicBezTo>
                <a:cubicBezTo>
                  <a:pt x="57" y="71"/>
                  <a:pt x="57" y="71"/>
                  <a:pt x="57" y="71"/>
                </a:cubicBezTo>
                <a:cubicBezTo>
                  <a:pt x="55" y="71"/>
                  <a:pt x="53" y="71"/>
                  <a:pt x="50" y="72"/>
                </a:cubicBezTo>
                <a:cubicBezTo>
                  <a:pt x="43" y="74"/>
                  <a:pt x="37" y="80"/>
                  <a:pt x="37" y="84"/>
                </a:cubicBezTo>
                <a:close/>
                <a:moveTo>
                  <a:pt x="127" y="60"/>
                </a:moveTo>
                <a:cubicBezTo>
                  <a:pt x="127" y="67"/>
                  <a:pt x="127" y="67"/>
                  <a:pt x="127" y="67"/>
                </a:cubicBezTo>
                <a:cubicBezTo>
                  <a:pt x="136" y="70"/>
                  <a:pt x="140" y="74"/>
                  <a:pt x="140" y="74"/>
                </a:cubicBezTo>
                <a:cubicBezTo>
                  <a:pt x="140" y="141"/>
                  <a:pt x="140" y="141"/>
                  <a:pt x="140" y="141"/>
                </a:cubicBezTo>
                <a:cubicBezTo>
                  <a:pt x="140" y="141"/>
                  <a:pt x="115" y="131"/>
                  <a:pt x="99" y="131"/>
                </a:cubicBezTo>
                <a:cubicBezTo>
                  <a:pt x="82" y="131"/>
                  <a:pt x="78" y="145"/>
                  <a:pt x="78" y="145"/>
                </a:cubicBezTo>
                <a:cubicBezTo>
                  <a:pt x="78" y="146"/>
                  <a:pt x="78" y="146"/>
                  <a:pt x="78" y="146"/>
                </a:cubicBezTo>
                <a:cubicBezTo>
                  <a:pt x="70" y="146"/>
                  <a:pt x="70" y="146"/>
                  <a:pt x="70" y="146"/>
                </a:cubicBezTo>
                <a:cubicBezTo>
                  <a:pt x="70" y="145"/>
                  <a:pt x="70" y="145"/>
                  <a:pt x="70" y="145"/>
                </a:cubicBezTo>
                <a:cubicBezTo>
                  <a:pt x="70" y="145"/>
                  <a:pt x="66" y="131"/>
                  <a:pt x="49" y="131"/>
                </a:cubicBezTo>
                <a:cubicBezTo>
                  <a:pt x="33" y="131"/>
                  <a:pt x="8" y="141"/>
                  <a:pt x="8" y="141"/>
                </a:cubicBezTo>
                <a:cubicBezTo>
                  <a:pt x="8" y="74"/>
                  <a:pt x="8" y="74"/>
                  <a:pt x="8" y="74"/>
                </a:cubicBezTo>
                <a:cubicBezTo>
                  <a:pt x="8" y="74"/>
                  <a:pt x="17" y="65"/>
                  <a:pt x="41" y="63"/>
                </a:cubicBezTo>
                <a:cubicBezTo>
                  <a:pt x="41" y="56"/>
                  <a:pt x="41" y="56"/>
                  <a:pt x="41" y="56"/>
                </a:cubicBezTo>
                <a:cubicBezTo>
                  <a:pt x="15" y="58"/>
                  <a:pt x="0" y="68"/>
                  <a:pt x="0" y="68"/>
                </a:cubicBezTo>
                <a:cubicBezTo>
                  <a:pt x="0" y="149"/>
                  <a:pt x="0" y="149"/>
                  <a:pt x="0" y="149"/>
                </a:cubicBezTo>
                <a:cubicBezTo>
                  <a:pt x="0" y="149"/>
                  <a:pt x="32" y="145"/>
                  <a:pt x="54" y="145"/>
                </a:cubicBezTo>
                <a:cubicBezTo>
                  <a:pt x="58" y="145"/>
                  <a:pt x="62" y="146"/>
                  <a:pt x="65" y="148"/>
                </a:cubicBezTo>
                <a:cubicBezTo>
                  <a:pt x="64" y="148"/>
                  <a:pt x="64" y="149"/>
                  <a:pt x="64" y="149"/>
                </a:cubicBezTo>
                <a:cubicBezTo>
                  <a:pt x="64" y="152"/>
                  <a:pt x="68" y="154"/>
                  <a:pt x="74" y="154"/>
                </a:cubicBezTo>
                <a:cubicBezTo>
                  <a:pt x="79" y="154"/>
                  <a:pt x="84" y="152"/>
                  <a:pt x="84" y="149"/>
                </a:cubicBezTo>
                <a:cubicBezTo>
                  <a:pt x="84" y="149"/>
                  <a:pt x="83" y="148"/>
                  <a:pt x="83" y="148"/>
                </a:cubicBezTo>
                <a:cubicBezTo>
                  <a:pt x="86" y="146"/>
                  <a:pt x="90" y="145"/>
                  <a:pt x="94" y="145"/>
                </a:cubicBezTo>
                <a:cubicBezTo>
                  <a:pt x="116" y="145"/>
                  <a:pt x="148" y="149"/>
                  <a:pt x="148" y="149"/>
                </a:cubicBezTo>
                <a:cubicBezTo>
                  <a:pt x="148" y="68"/>
                  <a:pt x="148" y="68"/>
                  <a:pt x="148" y="68"/>
                </a:cubicBezTo>
                <a:cubicBezTo>
                  <a:pt x="148" y="68"/>
                  <a:pt x="140" y="63"/>
                  <a:pt x="127" y="6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5" name="Freeform 95"/>
          <p:cNvSpPr>
            <a:spLocks noEditPoints="1"/>
          </p:cNvSpPr>
          <p:nvPr/>
        </p:nvSpPr>
        <p:spPr bwMode="auto">
          <a:xfrm>
            <a:off x="5715812" y="5008563"/>
            <a:ext cx="635921" cy="591709"/>
          </a:xfrm>
          <a:custGeom>
            <a:avLst/>
            <a:gdLst>
              <a:gd name="T0" fmla="*/ 9 w 141"/>
              <a:gd name="T1" fmla="*/ 37 h 132"/>
              <a:gd name="T2" fmla="*/ 132 w 141"/>
              <a:gd name="T3" fmla="*/ 46 h 132"/>
              <a:gd name="T4" fmla="*/ 132 w 141"/>
              <a:gd name="T5" fmla="*/ 99 h 132"/>
              <a:gd name="T6" fmla="*/ 124 w 141"/>
              <a:gd name="T7" fmla="*/ 58 h 132"/>
              <a:gd name="T8" fmla="*/ 128 w 141"/>
              <a:gd name="T9" fmla="*/ 50 h 132"/>
              <a:gd name="T10" fmla="*/ 112 w 141"/>
              <a:gd name="T11" fmla="*/ 54 h 132"/>
              <a:gd name="T12" fmla="*/ 112 w 141"/>
              <a:gd name="T13" fmla="*/ 95 h 132"/>
              <a:gd name="T14" fmla="*/ 108 w 141"/>
              <a:gd name="T15" fmla="*/ 103 h 132"/>
              <a:gd name="T16" fmla="*/ 132 w 141"/>
              <a:gd name="T17" fmla="*/ 99 h 132"/>
              <a:gd name="T18" fmla="*/ 75 w 141"/>
              <a:gd name="T19" fmla="*/ 103 h 132"/>
              <a:gd name="T20" fmla="*/ 99 w 141"/>
              <a:gd name="T21" fmla="*/ 99 h 132"/>
              <a:gd name="T22" fmla="*/ 91 w 141"/>
              <a:gd name="T23" fmla="*/ 58 h 132"/>
              <a:gd name="T24" fmla="*/ 95 w 141"/>
              <a:gd name="T25" fmla="*/ 50 h 132"/>
              <a:gd name="T26" fmla="*/ 79 w 141"/>
              <a:gd name="T27" fmla="*/ 54 h 132"/>
              <a:gd name="T28" fmla="*/ 79 w 141"/>
              <a:gd name="T29" fmla="*/ 95 h 132"/>
              <a:gd name="T30" fmla="*/ 42 w 141"/>
              <a:gd name="T31" fmla="*/ 99 h 132"/>
              <a:gd name="T32" fmla="*/ 66 w 141"/>
              <a:gd name="T33" fmla="*/ 103 h 132"/>
              <a:gd name="T34" fmla="*/ 62 w 141"/>
              <a:gd name="T35" fmla="*/ 95 h 132"/>
              <a:gd name="T36" fmla="*/ 62 w 141"/>
              <a:gd name="T37" fmla="*/ 54 h 132"/>
              <a:gd name="T38" fmla="*/ 46 w 141"/>
              <a:gd name="T39" fmla="*/ 50 h 132"/>
              <a:gd name="T40" fmla="*/ 50 w 141"/>
              <a:gd name="T41" fmla="*/ 58 h 132"/>
              <a:gd name="T42" fmla="*/ 42 w 141"/>
              <a:gd name="T43" fmla="*/ 99 h 132"/>
              <a:gd name="T44" fmla="*/ 1 w 141"/>
              <a:gd name="T45" fmla="*/ 132 h 132"/>
              <a:gd name="T46" fmla="*/ 141 w 141"/>
              <a:gd name="T47" fmla="*/ 120 h 132"/>
              <a:gd name="T48" fmla="*/ 9 w 141"/>
              <a:gd name="T49" fmla="*/ 115 h 132"/>
              <a:gd name="T50" fmla="*/ 132 w 141"/>
              <a:gd name="T51" fmla="*/ 107 h 132"/>
              <a:gd name="T52" fmla="*/ 9 w 141"/>
              <a:gd name="T53" fmla="*/ 115 h 132"/>
              <a:gd name="T54" fmla="*/ 9 w 141"/>
              <a:gd name="T55" fmla="*/ 103 h 132"/>
              <a:gd name="T56" fmla="*/ 33 w 141"/>
              <a:gd name="T57" fmla="*/ 99 h 132"/>
              <a:gd name="T58" fmla="*/ 25 w 141"/>
              <a:gd name="T59" fmla="*/ 58 h 132"/>
              <a:gd name="T60" fmla="*/ 29 w 141"/>
              <a:gd name="T61" fmla="*/ 50 h 132"/>
              <a:gd name="T62" fmla="*/ 13 w 141"/>
              <a:gd name="T63" fmla="*/ 54 h 132"/>
              <a:gd name="T64" fmla="*/ 13 w 141"/>
              <a:gd name="T65" fmla="*/ 95 h 132"/>
              <a:gd name="T66" fmla="*/ 71 w 141"/>
              <a:gd name="T67" fmla="*/ 0 h 132"/>
              <a:gd name="T68" fmla="*/ 141 w 141"/>
              <a:gd name="T69" fmla="*/ 3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32">
                <a:moveTo>
                  <a:pt x="132" y="37"/>
                </a:moveTo>
                <a:cubicBezTo>
                  <a:pt x="9" y="37"/>
                  <a:pt x="9" y="37"/>
                  <a:pt x="9" y="37"/>
                </a:cubicBezTo>
                <a:cubicBezTo>
                  <a:pt x="9" y="46"/>
                  <a:pt x="9" y="46"/>
                  <a:pt x="9" y="46"/>
                </a:cubicBezTo>
                <a:cubicBezTo>
                  <a:pt x="132" y="46"/>
                  <a:pt x="132" y="46"/>
                  <a:pt x="132" y="46"/>
                </a:cubicBezTo>
                <a:lnTo>
                  <a:pt x="132" y="37"/>
                </a:lnTo>
                <a:close/>
                <a:moveTo>
                  <a:pt x="132" y="99"/>
                </a:moveTo>
                <a:cubicBezTo>
                  <a:pt x="132" y="99"/>
                  <a:pt x="132" y="95"/>
                  <a:pt x="128" y="95"/>
                </a:cubicBezTo>
                <a:cubicBezTo>
                  <a:pt x="128" y="74"/>
                  <a:pt x="124" y="58"/>
                  <a:pt x="124" y="58"/>
                </a:cubicBezTo>
                <a:cubicBezTo>
                  <a:pt x="128" y="54"/>
                  <a:pt x="128" y="54"/>
                  <a:pt x="128" y="54"/>
                </a:cubicBezTo>
                <a:cubicBezTo>
                  <a:pt x="128" y="50"/>
                  <a:pt x="128" y="50"/>
                  <a:pt x="128" y="50"/>
                </a:cubicBezTo>
                <a:cubicBezTo>
                  <a:pt x="112" y="50"/>
                  <a:pt x="112" y="50"/>
                  <a:pt x="112" y="50"/>
                </a:cubicBezTo>
                <a:cubicBezTo>
                  <a:pt x="112" y="54"/>
                  <a:pt x="112" y="54"/>
                  <a:pt x="112" y="54"/>
                </a:cubicBezTo>
                <a:cubicBezTo>
                  <a:pt x="116" y="58"/>
                  <a:pt x="116" y="58"/>
                  <a:pt x="116" y="58"/>
                </a:cubicBezTo>
                <a:cubicBezTo>
                  <a:pt x="116" y="58"/>
                  <a:pt x="112" y="74"/>
                  <a:pt x="112" y="95"/>
                </a:cubicBezTo>
                <a:cubicBezTo>
                  <a:pt x="108" y="95"/>
                  <a:pt x="108" y="99"/>
                  <a:pt x="108" y="99"/>
                </a:cubicBezTo>
                <a:cubicBezTo>
                  <a:pt x="108" y="103"/>
                  <a:pt x="108" y="103"/>
                  <a:pt x="108" y="103"/>
                </a:cubicBezTo>
                <a:cubicBezTo>
                  <a:pt x="132" y="103"/>
                  <a:pt x="132" y="103"/>
                  <a:pt x="132" y="103"/>
                </a:cubicBezTo>
                <a:lnTo>
                  <a:pt x="132" y="99"/>
                </a:lnTo>
                <a:close/>
                <a:moveTo>
                  <a:pt x="75" y="99"/>
                </a:moveTo>
                <a:cubicBezTo>
                  <a:pt x="75" y="103"/>
                  <a:pt x="75" y="103"/>
                  <a:pt x="75" y="103"/>
                </a:cubicBezTo>
                <a:cubicBezTo>
                  <a:pt x="99" y="103"/>
                  <a:pt x="99" y="103"/>
                  <a:pt x="99" y="103"/>
                </a:cubicBezTo>
                <a:cubicBezTo>
                  <a:pt x="99" y="99"/>
                  <a:pt x="99" y="99"/>
                  <a:pt x="99" y="99"/>
                </a:cubicBezTo>
                <a:cubicBezTo>
                  <a:pt x="99" y="99"/>
                  <a:pt x="99" y="95"/>
                  <a:pt x="95" y="95"/>
                </a:cubicBezTo>
                <a:cubicBezTo>
                  <a:pt x="95" y="74"/>
                  <a:pt x="91" y="58"/>
                  <a:pt x="91" y="58"/>
                </a:cubicBezTo>
                <a:cubicBezTo>
                  <a:pt x="95" y="54"/>
                  <a:pt x="95" y="54"/>
                  <a:pt x="95" y="54"/>
                </a:cubicBezTo>
                <a:cubicBezTo>
                  <a:pt x="95" y="50"/>
                  <a:pt x="95" y="50"/>
                  <a:pt x="95" y="50"/>
                </a:cubicBezTo>
                <a:cubicBezTo>
                  <a:pt x="79" y="50"/>
                  <a:pt x="79" y="50"/>
                  <a:pt x="79" y="50"/>
                </a:cubicBezTo>
                <a:cubicBezTo>
                  <a:pt x="79" y="54"/>
                  <a:pt x="79" y="54"/>
                  <a:pt x="79" y="54"/>
                </a:cubicBezTo>
                <a:cubicBezTo>
                  <a:pt x="83" y="58"/>
                  <a:pt x="83" y="58"/>
                  <a:pt x="83" y="58"/>
                </a:cubicBezTo>
                <a:cubicBezTo>
                  <a:pt x="83" y="58"/>
                  <a:pt x="79" y="74"/>
                  <a:pt x="79" y="95"/>
                </a:cubicBezTo>
                <a:cubicBezTo>
                  <a:pt x="75" y="95"/>
                  <a:pt x="75" y="99"/>
                  <a:pt x="75" y="99"/>
                </a:cubicBezTo>
                <a:close/>
                <a:moveTo>
                  <a:pt x="42" y="99"/>
                </a:moveTo>
                <a:cubicBezTo>
                  <a:pt x="42" y="103"/>
                  <a:pt x="42" y="103"/>
                  <a:pt x="42" y="103"/>
                </a:cubicBezTo>
                <a:cubicBezTo>
                  <a:pt x="66" y="103"/>
                  <a:pt x="66" y="103"/>
                  <a:pt x="66" y="103"/>
                </a:cubicBezTo>
                <a:cubicBezTo>
                  <a:pt x="66" y="99"/>
                  <a:pt x="66" y="99"/>
                  <a:pt x="66" y="99"/>
                </a:cubicBezTo>
                <a:cubicBezTo>
                  <a:pt x="66" y="99"/>
                  <a:pt x="66" y="95"/>
                  <a:pt x="62" y="95"/>
                </a:cubicBezTo>
                <a:cubicBezTo>
                  <a:pt x="62" y="74"/>
                  <a:pt x="58" y="58"/>
                  <a:pt x="58" y="58"/>
                </a:cubicBezTo>
                <a:cubicBezTo>
                  <a:pt x="62" y="54"/>
                  <a:pt x="62" y="54"/>
                  <a:pt x="62" y="54"/>
                </a:cubicBezTo>
                <a:cubicBezTo>
                  <a:pt x="62" y="50"/>
                  <a:pt x="62" y="50"/>
                  <a:pt x="62" y="50"/>
                </a:cubicBezTo>
                <a:cubicBezTo>
                  <a:pt x="46" y="50"/>
                  <a:pt x="46" y="50"/>
                  <a:pt x="46" y="50"/>
                </a:cubicBezTo>
                <a:cubicBezTo>
                  <a:pt x="46" y="54"/>
                  <a:pt x="46" y="54"/>
                  <a:pt x="46" y="54"/>
                </a:cubicBezTo>
                <a:cubicBezTo>
                  <a:pt x="50" y="58"/>
                  <a:pt x="50" y="58"/>
                  <a:pt x="50" y="58"/>
                </a:cubicBezTo>
                <a:cubicBezTo>
                  <a:pt x="50" y="58"/>
                  <a:pt x="46" y="74"/>
                  <a:pt x="46" y="95"/>
                </a:cubicBezTo>
                <a:cubicBezTo>
                  <a:pt x="42" y="95"/>
                  <a:pt x="42" y="99"/>
                  <a:pt x="42" y="99"/>
                </a:cubicBezTo>
                <a:close/>
                <a:moveTo>
                  <a:pt x="1" y="120"/>
                </a:moveTo>
                <a:cubicBezTo>
                  <a:pt x="1" y="132"/>
                  <a:pt x="1" y="132"/>
                  <a:pt x="1" y="132"/>
                </a:cubicBezTo>
                <a:cubicBezTo>
                  <a:pt x="141" y="132"/>
                  <a:pt x="141" y="132"/>
                  <a:pt x="141" y="132"/>
                </a:cubicBezTo>
                <a:cubicBezTo>
                  <a:pt x="141" y="120"/>
                  <a:pt x="141" y="120"/>
                  <a:pt x="141" y="120"/>
                </a:cubicBezTo>
                <a:lnTo>
                  <a:pt x="1" y="120"/>
                </a:lnTo>
                <a:close/>
                <a:moveTo>
                  <a:pt x="9" y="115"/>
                </a:moveTo>
                <a:cubicBezTo>
                  <a:pt x="132" y="115"/>
                  <a:pt x="132" y="115"/>
                  <a:pt x="132" y="115"/>
                </a:cubicBezTo>
                <a:cubicBezTo>
                  <a:pt x="132" y="107"/>
                  <a:pt x="132" y="107"/>
                  <a:pt x="132" y="107"/>
                </a:cubicBezTo>
                <a:cubicBezTo>
                  <a:pt x="9" y="107"/>
                  <a:pt x="9" y="107"/>
                  <a:pt x="9" y="107"/>
                </a:cubicBezTo>
                <a:lnTo>
                  <a:pt x="9" y="115"/>
                </a:lnTo>
                <a:close/>
                <a:moveTo>
                  <a:pt x="9" y="99"/>
                </a:moveTo>
                <a:cubicBezTo>
                  <a:pt x="9" y="103"/>
                  <a:pt x="9" y="103"/>
                  <a:pt x="9" y="103"/>
                </a:cubicBezTo>
                <a:cubicBezTo>
                  <a:pt x="33" y="103"/>
                  <a:pt x="33" y="103"/>
                  <a:pt x="33" y="103"/>
                </a:cubicBezTo>
                <a:cubicBezTo>
                  <a:pt x="33" y="99"/>
                  <a:pt x="33" y="99"/>
                  <a:pt x="33" y="99"/>
                </a:cubicBezTo>
                <a:cubicBezTo>
                  <a:pt x="33" y="99"/>
                  <a:pt x="33" y="95"/>
                  <a:pt x="29" y="95"/>
                </a:cubicBezTo>
                <a:cubicBezTo>
                  <a:pt x="29" y="74"/>
                  <a:pt x="25" y="58"/>
                  <a:pt x="25" y="58"/>
                </a:cubicBezTo>
                <a:cubicBezTo>
                  <a:pt x="29" y="54"/>
                  <a:pt x="29" y="54"/>
                  <a:pt x="29" y="54"/>
                </a:cubicBezTo>
                <a:cubicBezTo>
                  <a:pt x="29" y="50"/>
                  <a:pt x="29" y="50"/>
                  <a:pt x="29" y="50"/>
                </a:cubicBezTo>
                <a:cubicBezTo>
                  <a:pt x="13" y="50"/>
                  <a:pt x="13" y="50"/>
                  <a:pt x="13" y="50"/>
                </a:cubicBezTo>
                <a:cubicBezTo>
                  <a:pt x="13" y="54"/>
                  <a:pt x="13" y="54"/>
                  <a:pt x="13" y="54"/>
                </a:cubicBezTo>
                <a:cubicBezTo>
                  <a:pt x="17" y="58"/>
                  <a:pt x="17" y="58"/>
                  <a:pt x="17" y="58"/>
                </a:cubicBezTo>
                <a:cubicBezTo>
                  <a:pt x="17" y="58"/>
                  <a:pt x="13" y="74"/>
                  <a:pt x="13" y="95"/>
                </a:cubicBezTo>
                <a:cubicBezTo>
                  <a:pt x="9" y="95"/>
                  <a:pt x="9" y="99"/>
                  <a:pt x="9" y="99"/>
                </a:cubicBezTo>
                <a:close/>
                <a:moveTo>
                  <a:pt x="71" y="0"/>
                </a:moveTo>
                <a:cubicBezTo>
                  <a:pt x="0" y="33"/>
                  <a:pt x="0" y="33"/>
                  <a:pt x="0" y="33"/>
                </a:cubicBezTo>
                <a:cubicBezTo>
                  <a:pt x="141" y="33"/>
                  <a:pt x="141" y="33"/>
                  <a:pt x="141" y="33"/>
                </a:cubicBezTo>
                <a:lnTo>
                  <a:pt x="71" y="0"/>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6" name="Freeform 96"/>
          <p:cNvSpPr>
            <a:spLocks noEditPoints="1"/>
          </p:cNvSpPr>
          <p:nvPr/>
        </p:nvSpPr>
        <p:spPr bwMode="auto">
          <a:xfrm>
            <a:off x="6739488" y="5006574"/>
            <a:ext cx="588311" cy="605313"/>
          </a:xfrm>
          <a:custGeom>
            <a:avLst/>
            <a:gdLst>
              <a:gd name="T0" fmla="*/ 119 w 131"/>
              <a:gd name="T1" fmla="*/ 119 h 135"/>
              <a:gd name="T2" fmla="*/ 16 w 131"/>
              <a:gd name="T3" fmla="*/ 119 h 135"/>
              <a:gd name="T4" fmla="*/ 8 w 131"/>
              <a:gd name="T5" fmla="*/ 127 h 135"/>
              <a:gd name="T6" fmla="*/ 16 w 131"/>
              <a:gd name="T7" fmla="*/ 135 h 135"/>
              <a:gd name="T8" fmla="*/ 119 w 131"/>
              <a:gd name="T9" fmla="*/ 135 h 135"/>
              <a:gd name="T10" fmla="*/ 127 w 131"/>
              <a:gd name="T11" fmla="*/ 127 h 135"/>
              <a:gd name="T12" fmla="*/ 119 w 131"/>
              <a:gd name="T13" fmla="*/ 119 h 135"/>
              <a:gd name="T14" fmla="*/ 20 w 131"/>
              <a:gd name="T15" fmla="*/ 111 h 135"/>
              <a:gd name="T16" fmla="*/ 115 w 131"/>
              <a:gd name="T17" fmla="*/ 111 h 135"/>
              <a:gd name="T18" fmla="*/ 115 w 131"/>
              <a:gd name="T19" fmla="*/ 102 h 135"/>
              <a:gd name="T20" fmla="*/ 20 w 131"/>
              <a:gd name="T21" fmla="*/ 102 h 135"/>
              <a:gd name="T22" fmla="*/ 20 w 131"/>
              <a:gd name="T23" fmla="*/ 111 h 135"/>
              <a:gd name="T24" fmla="*/ 29 w 131"/>
              <a:gd name="T25" fmla="*/ 39 h 135"/>
              <a:gd name="T26" fmla="*/ 29 w 131"/>
              <a:gd name="T27" fmla="*/ 94 h 135"/>
              <a:gd name="T28" fmla="*/ 37 w 131"/>
              <a:gd name="T29" fmla="*/ 94 h 135"/>
              <a:gd name="T30" fmla="*/ 37 w 131"/>
              <a:gd name="T31" fmla="*/ 30 h 135"/>
              <a:gd name="T32" fmla="*/ 43 w 131"/>
              <a:gd name="T33" fmla="*/ 24 h 135"/>
              <a:gd name="T34" fmla="*/ 49 w 131"/>
              <a:gd name="T35" fmla="*/ 30 h 135"/>
              <a:gd name="T36" fmla="*/ 49 w 131"/>
              <a:gd name="T37" fmla="*/ 94 h 135"/>
              <a:gd name="T38" fmla="*/ 62 w 131"/>
              <a:gd name="T39" fmla="*/ 94 h 135"/>
              <a:gd name="T40" fmla="*/ 62 w 131"/>
              <a:gd name="T41" fmla="*/ 30 h 135"/>
              <a:gd name="T42" fmla="*/ 68 w 131"/>
              <a:gd name="T43" fmla="*/ 24 h 135"/>
              <a:gd name="T44" fmla="*/ 74 w 131"/>
              <a:gd name="T45" fmla="*/ 30 h 135"/>
              <a:gd name="T46" fmla="*/ 74 w 131"/>
              <a:gd name="T47" fmla="*/ 94 h 135"/>
              <a:gd name="T48" fmla="*/ 86 w 131"/>
              <a:gd name="T49" fmla="*/ 94 h 135"/>
              <a:gd name="T50" fmla="*/ 86 w 131"/>
              <a:gd name="T51" fmla="*/ 30 h 135"/>
              <a:gd name="T52" fmla="*/ 92 w 131"/>
              <a:gd name="T53" fmla="*/ 24 h 135"/>
              <a:gd name="T54" fmla="*/ 99 w 131"/>
              <a:gd name="T55" fmla="*/ 30 h 135"/>
              <a:gd name="T56" fmla="*/ 99 w 131"/>
              <a:gd name="T57" fmla="*/ 94 h 135"/>
              <a:gd name="T58" fmla="*/ 107 w 131"/>
              <a:gd name="T59" fmla="*/ 94 h 135"/>
              <a:gd name="T60" fmla="*/ 107 w 131"/>
              <a:gd name="T61" fmla="*/ 40 h 135"/>
              <a:gd name="T62" fmla="*/ 111 w 131"/>
              <a:gd name="T63" fmla="*/ 41 h 135"/>
              <a:gd name="T64" fmla="*/ 131 w 131"/>
              <a:gd name="T65" fmla="*/ 20 h 135"/>
              <a:gd name="T66" fmla="*/ 111 w 131"/>
              <a:gd name="T67" fmla="*/ 0 h 135"/>
              <a:gd name="T68" fmla="*/ 111 w 131"/>
              <a:gd name="T69" fmla="*/ 0 h 135"/>
              <a:gd name="T70" fmla="*/ 20 w 131"/>
              <a:gd name="T71" fmla="*/ 0 h 135"/>
              <a:gd name="T72" fmla="*/ 20 w 131"/>
              <a:gd name="T73" fmla="*/ 0 h 135"/>
              <a:gd name="T74" fmla="*/ 0 w 131"/>
              <a:gd name="T75" fmla="*/ 20 h 135"/>
              <a:gd name="T76" fmla="*/ 20 w 131"/>
              <a:gd name="T77" fmla="*/ 41 h 135"/>
              <a:gd name="T78" fmla="*/ 29 w 131"/>
              <a:gd name="T79" fmla="*/ 39 h 135"/>
              <a:gd name="T80" fmla="*/ 8 w 131"/>
              <a:gd name="T81" fmla="*/ 20 h 135"/>
              <a:gd name="T82" fmla="*/ 20 w 131"/>
              <a:gd name="T83" fmla="*/ 8 h 135"/>
              <a:gd name="T84" fmla="*/ 111 w 131"/>
              <a:gd name="T85" fmla="*/ 8 h 135"/>
              <a:gd name="T86" fmla="*/ 123 w 131"/>
              <a:gd name="T87" fmla="*/ 20 h 135"/>
              <a:gd name="T88" fmla="*/ 111 w 131"/>
              <a:gd name="T89" fmla="*/ 32 h 135"/>
              <a:gd name="T90" fmla="*/ 107 w 131"/>
              <a:gd name="T91" fmla="*/ 28 h 135"/>
              <a:gd name="T92" fmla="*/ 111 w 131"/>
              <a:gd name="T93" fmla="*/ 24 h 135"/>
              <a:gd name="T94" fmla="*/ 115 w 131"/>
              <a:gd name="T95" fmla="*/ 20 h 135"/>
              <a:gd name="T96" fmla="*/ 111 w 131"/>
              <a:gd name="T97" fmla="*/ 16 h 135"/>
              <a:gd name="T98" fmla="*/ 20 w 131"/>
              <a:gd name="T99" fmla="*/ 16 h 135"/>
              <a:gd name="T100" fmla="*/ 16 w 131"/>
              <a:gd name="T101" fmla="*/ 20 h 135"/>
              <a:gd name="T102" fmla="*/ 20 w 131"/>
              <a:gd name="T103" fmla="*/ 24 h 135"/>
              <a:gd name="T104" fmla="*/ 25 w 131"/>
              <a:gd name="T105" fmla="*/ 28 h 135"/>
              <a:gd name="T106" fmla="*/ 20 w 131"/>
              <a:gd name="T107" fmla="*/ 32 h 135"/>
              <a:gd name="T108" fmla="*/ 8 w 131"/>
              <a:gd name="T10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 h="135">
                <a:moveTo>
                  <a:pt x="119" y="119"/>
                </a:moveTo>
                <a:cubicBezTo>
                  <a:pt x="16" y="119"/>
                  <a:pt x="16" y="119"/>
                  <a:pt x="16" y="119"/>
                </a:cubicBezTo>
                <a:cubicBezTo>
                  <a:pt x="12" y="119"/>
                  <a:pt x="8" y="123"/>
                  <a:pt x="8" y="127"/>
                </a:cubicBezTo>
                <a:cubicBezTo>
                  <a:pt x="8" y="132"/>
                  <a:pt x="12" y="135"/>
                  <a:pt x="16" y="135"/>
                </a:cubicBezTo>
                <a:cubicBezTo>
                  <a:pt x="119" y="135"/>
                  <a:pt x="119" y="135"/>
                  <a:pt x="119" y="135"/>
                </a:cubicBezTo>
                <a:cubicBezTo>
                  <a:pt x="124" y="135"/>
                  <a:pt x="127" y="132"/>
                  <a:pt x="127" y="127"/>
                </a:cubicBezTo>
                <a:cubicBezTo>
                  <a:pt x="127" y="123"/>
                  <a:pt x="124" y="119"/>
                  <a:pt x="119" y="119"/>
                </a:cubicBezTo>
                <a:close/>
                <a:moveTo>
                  <a:pt x="20" y="111"/>
                </a:moveTo>
                <a:cubicBezTo>
                  <a:pt x="115" y="111"/>
                  <a:pt x="115" y="111"/>
                  <a:pt x="115" y="111"/>
                </a:cubicBezTo>
                <a:cubicBezTo>
                  <a:pt x="115" y="102"/>
                  <a:pt x="115" y="102"/>
                  <a:pt x="115" y="102"/>
                </a:cubicBezTo>
                <a:cubicBezTo>
                  <a:pt x="20" y="102"/>
                  <a:pt x="20" y="102"/>
                  <a:pt x="20" y="102"/>
                </a:cubicBezTo>
                <a:lnTo>
                  <a:pt x="20" y="111"/>
                </a:lnTo>
                <a:close/>
                <a:moveTo>
                  <a:pt x="29" y="39"/>
                </a:moveTo>
                <a:cubicBezTo>
                  <a:pt x="29" y="94"/>
                  <a:pt x="29" y="94"/>
                  <a:pt x="29" y="94"/>
                </a:cubicBezTo>
                <a:cubicBezTo>
                  <a:pt x="37" y="94"/>
                  <a:pt x="37" y="94"/>
                  <a:pt x="37" y="94"/>
                </a:cubicBezTo>
                <a:cubicBezTo>
                  <a:pt x="37" y="30"/>
                  <a:pt x="37" y="30"/>
                  <a:pt x="37" y="30"/>
                </a:cubicBezTo>
                <a:cubicBezTo>
                  <a:pt x="37" y="27"/>
                  <a:pt x="40" y="24"/>
                  <a:pt x="43" y="24"/>
                </a:cubicBezTo>
                <a:cubicBezTo>
                  <a:pt x="46" y="24"/>
                  <a:pt x="49" y="27"/>
                  <a:pt x="49" y="30"/>
                </a:cubicBezTo>
                <a:cubicBezTo>
                  <a:pt x="49" y="94"/>
                  <a:pt x="49" y="94"/>
                  <a:pt x="49" y="94"/>
                </a:cubicBezTo>
                <a:cubicBezTo>
                  <a:pt x="62" y="94"/>
                  <a:pt x="62" y="94"/>
                  <a:pt x="62" y="94"/>
                </a:cubicBezTo>
                <a:cubicBezTo>
                  <a:pt x="62" y="30"/>
                  <a:pt x="62" y="30"/>
                  <a:pt x="62" y="30"/>
                </a:cubicBezTo>
                <a:cubicBezTo>
                  <a:pt x="62" y="27"/>
                  <a:pt x="64" y="24"/>
                  <a:pt x="68" y="24"/>
                </a:cubicBezTo>
                <a:cubicBezTo>
                  <a:pt x="71" y="24"/>
                  <a:pt x="74" y="27"/>
                  <a:pt x="74" y="30"/>
                </a:cubicBezTo>
                <a:cubicBezTo>
                  <a:pt x="74" y="94"/>
                  <a:pt x="74" y="94"/>
                  <a:pt x="74" y="94"/>
                </a:cubicBezTo>
                <a:cubicBezTo>
                  <a:pt x="86" y="94"/>
                  <a:pt x="86" y="94"/>
                  <a:pt x="86" y="94"/>
                </a:cubicBezTo>
                <a:cubicBezTo>
                  <a:pt x="86" y="30"/>
                  <a:pt x="86" y="30"/>
                  <a:pt x="86" y="30"/>
                </a:cubicBezTo>
                <a:cubicBezTo>
                  <a:pt x="86" y="27"/>
                  <a:pt x="89" y="24"/>
                  <a:pt x="92" y="24"/>
                </a:cubicBezTo>
                <a:cubicBezTo>
                  <a:pt x="96" y="24"/>
                  <a:pt x="99" y="27"/>
                  <a:pt x="99" y="30"/>
                </a:cubicBezTo>
                <a:cubicBezTo>
                  <a:pt x="99" y="94"/>
                  <a:pt x="99" y="94"/>
                  <a:pt x="99" y="94"/>
                </a:cubicBezTo>
                <a:cubicBezTo>
                  <a:pt x="107" y="94"/>
                  <a:pt x="107" y="94"/>
                  <a:pt x="107" y="94"/>
                </a:cubicBezTo>
                <a:cubicBezTo>
                  <a:pt x="107" y="40"/>
                  <a:pt x="107" y="40"/>
                  <a:pt x="107" y="40"/>
                </a:cubicBezTo>
                <a:cubicBezTo>
                  <a:pt x="108" y="40"/>
                  <a:pt x="109" y="41"/>
                  <a:pt x="111" y="41"/>
                </a:cubicBezTo>
                <a:cubicBezTo>
                  <a:pt x="122" y="41"/>
                  <a:pt x="131" y="31"/>
                  <a:pt x="131" y="20"/>
                </a:cubicBezTo>
                <a:cubicBezTo>
                  <a:pt x="131" y="9"/>
                  <a:pt x="122" y="0"/>
                  <a:pt x="111" y="0"/>
                </a:cubicBezTo>
                <a:cubicBezTo>
                  <a:pt x="111" y="0"/>
                  <a:pt x="111" y="0"/>
                  <a:pt x="111" y="0"/>
                </a:cubicBezTo>
                <a:cubicBezTo>
                  <a:pt x="20" y="0"/>
                  <a:pt x="20" y="0"/>
                  <a:pt x="20" y="0"/>
                </a:cubicBezTo>
                <a:cubicBezTo>
                  <a:pt x="20" y="0"/>
                  <a:pt x="20" y="0"/>
                  <a:pt x="20" y="0"/>
                </a:cubicBezTo>
                <a:cubicBezTo>
                  <a:pt x="9" y="0"/>
                  <a:pt x="0" y="9"/>
                  <a:pt x="0" y="20"/>
                </a:cubicBezTo>
                <a:cubicBezTo>
                  <a:pt x="0" y="31"/>
                  <a:pt x="9" y="41"/>
                  <a:pt x="20" y="41"/>
                </a:cubicBezTo>
                <a:cubicBezTo>
                  <a:pt x="23" y="41"/>
                  <a:pt x="26" y="40"/>
                  <a:pt x="29" y="39"/>
                </a:cubicBezTo>
                <a:close/>
                <a:moveTo>
                  <a:pt x="8" y="20"/>
                </a:moveTo>
                <a:cubicBezTo>
                  <a:pt x="8" y="13"/>
                  <a:pt x="14" y="8"/>
                  <a:pt x="20" y="8"/>
                </a:cubicBezTo>
                <a:cubicBezTo>
                  <a:pt x="111" y="8"/>
                  <a:pt x="111" y="8"/>
                  <a:pt x="111" y="8"/>
                </a:cubicBezTo>
                <a:cubicBezTo>
                  <a:pt x="118" y="8"/>
                  <a:pt x="123" y="13"/>
                  <a:pt x="123" y="20"/>
                </a:cubicBezTo>
                <a:cubicBezTo>
                  <a:pt x="123" y="27"/>
                  <a:pt x="118" y="32"/>
                  <a:pt x="111" y="32"/>
                </a:cubicBezTo>
                <a:cubicBezTo>
                  <a:pt x="109" y="32"/>
                  <a:pt x="107" y="31"/>
                  <a:pt x="107" y="28"/>
                </a:cubicBezTo>
                <a:cubicBezTo>
                  <a:pt x="107" y="26"/>
                  <a:pt x="109" y="24"/>
                  <a:pt x="111" y="24"/>
                </a:cubicBezTo>
                <a:cubicBezTo>
                  <a:pt x="113" y="24"/>
                  <a:pt x="115" y="22"/>
                  <a:pt x="115" y="20"/>
                </a:cubicBezTo>
                <a:cubicBezTo>
                  <a:pt x="115" y="18"/>
                  <a:pt x="113" y="16"/>
                  <a:pt x="111" y="16"/>
                </a:cubicBezTo>
                <a:cubicBezTo>
                  <a:pt x="20" y="16"/>
                  <a:pt x="20" y="16"/>
                  <a:pt x="20" y="16"/>
                </a:cubicBezTo>
                <a:cubicBezTo>
                  <a:pt x="18" y="16"/>
                  <a:pt x="16" y="18"/>
                  <a:pt x="16" y="20"/>
                </a:cubicBezTo>
                <a:cubicBezTo>
                  <a:pt x="16" y="22"/>
                  <a:pt x="18" y="24"/>
                  <a:pt x="20" y="24"/>
                </a:cubicBezTo>
                <a:cubicBezTo>
                  <a:pt x="23" y="24"/>
                  <a:pt x="25" y="26"/>
                  <a:pt x="25" y="28"/>
                </a:cubicBezTo>
                <a:cubicBezTo>
                  <a:pt x="25" y="31"/>
                  <a:pt x="23" y="32"/>
                  <a:pt x="20" y="32"/>
                </a:cubicBezTo>
                <a:cubicBezTo>
                  <a:pt x="14" y="32"/>
                  <a:pt x="8" y="27"/>
                  <a:pt x="8" y="20"/>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7" name="Freeform 97"/>
          <p:cNvSpPr>
            <a:spLocks noEditPoints="1"/>
          </p:cNvSpPr>
          <p:nvPr/>
        </p:nvSpPr>
        <p:spPr bwMode="auto">
          <a:xfrm>
            <a:off x="7766644" y="5004089"/>
            <a:ext cx="516897" cy="622315"/>
          </a:xfrm>
          <a:custGeom>
            <a:avLst/>
            <a:gdLst>
              <a:gd name="T0" fmla="*/ 99 w 115"/>
              <a:gd name="T1" fmla="*/ 4 h 139"/>
              <a:gd name="T2" fmla="*/ 99 w 115"/>
              <a:gd name="T3" fmla="*/ 16 h 139"/>
              <a:gd name="T4" fmla="*/ 83 w 115"/>
              <a:gd name="T5" fmla="*/ 13 h 139"/>
              <a:gd name="T6" fmla="*/ 83 w 115"/>
              <a:gd name="T7" fmla="*/ 1 h 139"/>
              <a:gd name="T8" fmla="*/ 66 w 115"/>
              <a:gd name="T9" fmla="*/ 0 h 139"/>
              <a:gd name="T10" fmla="*/ 66 w 115"/>
              <a:gd name="T11" fmla="*/ 12 h 139"/>
              <a:gd name="T12" fmla="*/ 50 w 115"/>
              <a:gd name="T13" fmla="*/ 12 h 139"/>
              <a:gd name="T14" fmla="*/ 50 w 115"/>
              <a:gd name="T15" fmla="*/ 0 h 139"/>
              <a:gd name="T16" fmla="*/ 33 w 115"/>
              <a:gd name="T17" fmla="*/ 1 h 139"/>
              <a:gd name="T18" fmla="*/ 33 w 115"/>
              <a:gd name="T19" fmla="*/ 13 h 139"/>
              <a:gd name="T20" fmla="*/ 16 w 115"/>
              <a:gd name="T21" fmla="*/ 16 h 139"/>
              <a:gd name="T22" fmla="*/ 16 w 115"/>
              <a:gd name="T23" fmla="*/ 4 h 139"/>
              <a:gd name="T24" fmla="*/ 0 w 115"/>
              <a:gd name="T25" fmla="*/ 8 h 139"/>
              <a:gd name="T26" fmla="*/ 0 w 115"/>
              <a:gd name="T27" fmla="*/ 37 h 139"/>
              <a:gd name="T28" fmla="*/ 16 w 115"/>
              <a:gd name="T29" fmla="*/ 53 h 139"/>
              <a:gd name="T30" fmla="*/ 58 w 115"/>
              <a:gd name="T31" fmla="*/ 57 h 139"/>
              <a:gd name="T32" fmla="*/ 100 w 115"/>
              <a:gd name="T33" fmla="*/ 53 h 139"/>
              <a:gd name="T34" fmla="*/ 115 w 115"/>
              <a:gd name="T35" fmla="*/ 37 h 139"/>
              <a:gd name="T36" fmla="*/ 115 w 115"/>
              <a:gd name="T37" fmla="*/ 8 h 139"/>
              <a:gd name="T38" fmla="*/ 99 w 115"/>
              <a:gd name="T39" fmla="*/ 4 h 139"/>
              <a:gd name="T40" fmla="*/ 17 w 115"/>
              <a:gd name="T41" fmla="*/ 61 h 139"/>
              <a:gd name="T42" fmla="*/ 17 w 115"/>
              <a:gd name="T43" fmla="*/ 131 h 139"/>
              <a:gd name="T44" fmla="*/ 58 w 115"/>
              <a:gd name="T45" fmla="*/ 139 h 139"/>
              <a:gd name="T46" fmla="*/ 99 w 115"/>
              <a:gd name="T47" fmla="*/ 131 h 139"/>
              <a:gd name="T48" fmla="*/ 99 w 115"/>
              <a:gd name="T49" fmla="*/ 61 h 139"/>
              <a:gd name="T50" fmla="*/ 58 w 115"/>
              <a:gd name="T51" fmla="*/ 65 h 139"/>
              <a:gd name="T52" fmla="*/ 17 w 115"/>
              <a:gd name="T53" fmla="*/ 61 h 139"/>
              <a:gd name="T54" fmla="*/ 66 w 115"/>
              <a:gd name="T55" fmla="*/ 104 h 139"/>
              <a:gd name="T56" fmla="*/ 66 w 115"/>
              <a:gd name="T57" fmla="*/ 119 h 139"/>
              <a:gd name="T58" fmla="*/ 50 w 115"/>
              <a:gd name="T59" fmla="*/ 119 h 139"/>
              <a:gd name="T60" fmla="*/ 50 w 115"/>
              <a:gd name="T61" fmla="*/ 104 h 139"/>
              <a:gd name="T62" fmla="*/ 58 w 115"/>
              <a:gd name="T63" fmla="*/ 78 h 139"/>
              <a:gd name="T64" fmla="*/ 66 w 115"/>
              <a:gd name="T65" fmla="*/ 10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39">
                <a:moveTo>
                  <a:pt x="99" y="4"/>
                </a:moveTo>
                <a:cubicBezTo>
                  <a:pt x="99" y="16"/>
                  <a:pt x="99" y="16"/>
                  <a:pt x="99" y="16"/>
                </a:cubicBezTo>
                <a:cubicBezTo>
                  <a:pt x="94" y="15"/>
                  <a:pt x="88" y="14"/>
                  <a:pt x="83" y="13"/>
                </a:cubicBezTo>
                <a:cubicBezTo>
                  <a:pt x="83" y="1"/>
                  <a:pt x="83" y="1"/>
                  <a:pt x="83" y="1"/>
                </a:cubicBezTo>
                <a:cubicBezTo>
                  <a:pt x="77" y="0"/>
                  <a:pt x="72" y="0"/>
                  <a:pt x="66" y="0"/>
                </a:cubicBezTo>
                <a:cubicBezTo>
                  <a:pt x="66" y="12"/>
                  <a:pt x="66" y="12"/>
                  <a:pt x="66" y="12"/>
                </a:cubicBezTo>
                <a:cubicBezTo>
                  <a:pt x="61" y="12"/>
                  <a:pt x="55" y="12"/>
                  <a:pt x="50" y="12"/>
                </a:cubicBezTo>
                <a:cubicBezTo>
                  <a:pt x="50" y="0"/>
                  <a:pt x="50" y="0"/>
                  <a:pt x="50" y="0"/>
                </a:cubicBezTo>
                <a:cubicBezTo>
                  <a:pt x="44" y="0"/>
                  <a:pt x="38" y="0"/>
                  <a:pt x="33" y="1"/>
                </a:cubicBezTo>
                <a:cubicBezTo>
                  <a:pt x="33" y="13"/>
                  <a:pt x="33" y="13"/>
                  <a:pt x="33" y="13"/>
                </a:cubicBezTo>
                <a:cubicBezTo>
                  <a:pt x="27" y="14"/>
                  <a:pt x="22" y="15"/>
                  <a:pt x="16" y="16"/>
                </a:cubicBezTo>
                <a:cubicBezTo>
                  <a:pt x="16" y="4"/>
                  <a:pt x="16" y="4"/>
                  <a:pt x="16" y="4"/>
                </a:cubicBezTo>
                <a:cubicBezTo>
                  <a:pt x="11" y="5"/>
                  <a:pt x="6" y="6"/>
                  <a:pt x="0" y="8"/>
                </a:cubicBezTo>
                <a:cubicBezTo>
                  <a:pt x="0" y="37"/>
                  <a:pt x="0" y="37"/>
                  <a:pt x="0" y="37"/>
                </a:cubicBezTo>
                <a:cubicBezTo>
                  <a:pt x="16" y="53"/>
                  <a:pt x="16" y="53"/>
                  <a:pt x="16" y="53"/>
                </a:cubicBezTo>
                <a:cubicBezTo>
                  <a:pt x="16" y="53"/>
                  <a:pt x="37" y="57"/>
                  <a:pt x="58" y="57"/>
                </a:cubicBezTo>
                <a:cubicBezTo>
                  <a:pt x="79" y="57"/>
                  <a:pt x="100" y="53"/>
                  <a:pt x="100" y="53"/>
                </a:cubicBezTo>
                <a:cubicBezTo>
                  <a:pt x="115" y="37"/>
                  <a:pt x="115" y="37"/>
                  <a:pt x="115" y="37"/>
                </a:cubicBezTo>
                <a:cubicBezTo>
                  <a:pt x="115" y="8"/>
                  <a:pt x="115" y="8"/>
                  <a:pt x="115" y="8"/>
                </a:cubicBezTo>
                <a:cubicBezTo>
                  <a:pt x="110" y="6"/>
                  <a:pt x="105" y="5"/>
                  <a:pt x="99" y="4"/>
                </a:cubicBezTo>
                <a:close/>
                <a:moveTo>
                  <a:pt x="17" y="61"/>
                </a:moveTo>
                <a:cubicBezTo>
                  <a:pt x="17" y="131"/>
                  <a:pt x="17" y="131"/>
                  <a:pt x="17" y="131"/>
                </a:cubicBezTo>
                <a:cubicBezTo>
                  <a:pt x="17" y="136"/>
                  <a:pt x="35" y="139"/>
                  <a:pt x="58" y="139"/>
                </a:cubicBezTo>
                <a:cubicBezTo>
                  <a:pt x="81" y="139"/>
                  <a:pt x="99" y="136"/>
                  <a:pt x="99" y="131"/>
                </a:cubicBezTo>
                <a:cubicBezTo>
                  <a:pt x="99" y="61"/>
                  <a:pt x="99" y="61"/>
                  <a:pt x="99" y="61"/>
                </a:cubicBezTo>
                <a:cubicBezTo>
                  <a:pt x="99" y="61"/>
                  <a:pt x="78" y="65"/>
                  <a:pt x="58" y="65"/>
                </a:cubicBezTo>
                <a:cubicBezTo>
                  <a:pt x="37" y="65"/>
                  <a:pt x="17" y="61"/>
                  <a:pt x="17" y="61"/>
                </a:cubicBezTo>
                <a:close/>
                <a:moveTo>
                  <a:pt x="66" y="104"/>
                </a:moveTo>
                <a:cubicBezTo>
                  <a:pt x="66" y="119"/>
                  <a:pt x="66" y="119"/>
                  <a:pt x="66" y="119"/>
                </a:cubicBezTo>
                <a:cubicBezTo>
                  <a:pt x="50" y="119"/>
                  <a:pt x="50" y="119"/>
                  <a:pt x="50" y="119"/>
                </a:cubicBezTo>
                <a:cubicBezTo>
                  <a:pt x="50" y="104"/>
                  <a:pt x="50" y="104"/>
                  <a:pt x="50" y="104"/>
                </a:cubicBezTo>
                <a:cubicBezTo>
                  <a:pt x="50" y="86"/>
                  <a:pt x="58" y="78"/>
                  <a:pt x="58" y="78"/>
                </a:cubicBezTo>
                <a:cubicBezTo>
                  <a:pt x="58" y="78"/>
                  <a:pt x="66" y="86"/>
                  <a:pt x="66" y="104"/>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1" name="Freeform 101"/>
          <p:cNvSpPr>
            <a:spLocks noEditPoints="1"/>
          </p:cNvSpPr>
          <p:nvPr/>
        </p:nvSpPr>
        <p:spPr bwMode="auto">
          <a:xfrm>
            <a:off x="8761986" y="5013036"/>
            <a:ext cx="663123" cy="561105"/>
          </a:xfrm>
          <a:custGeom>
            <a:avLst/>
            <a:gdLst>
              <a:gd name="T0" fmla="*/ 86 w 147"/>
              <a:gd name="T1" fmla="*/ 66 h 124"/>
              <a:gd name="T2" fmla="*/ 86 w 147"/>
              <a:gd name="T3" fmla="*/ 78 h 124"/>
              <a:gd name="T4" fmla="*/ 129 w 147"/>
              <a:gd name="T5" fmla="*/ 78 h 124"/>
              <a:gd name="T6" fmla="*/ 115 w 147"/>
              <a:gd name="T7" fmla="*/ 111 h 124"/>
              <a:gd name="T8" fmla="*/ 102 w 147"/>
              <a:gd name="T9" fmla="*/ 111 h 124"/>
              <a:gd name="T10" fmla="*/ 102 w 147"/>
              <a:gd name="T11" fmla="*/ 123 h 124"/>
              <a:gd name="T12" fmla="*/ 135 w 147"/>
              <a:gd name="T13" fmla="*/ 123 h 124"/>
              <a:gd name="T14" fmla="*/ 135 w 147"/>
              <a:gd name="T15" fmla="*/ 111 h 124"/>
              <a:gd name="T16" fmla="*/ 127 w 147"/>
              <a:gd name="T17" fmla="*/ 111 h 124"/>
              <a:gd name="T18" fmla="*/ 142 w 147"/>
              <a:gd name="T19" fmla="*/ 78 h 124"/>
              <a:gd name="T20" fmla="*/ 147 w 147"/>
              <a:gd name="T21" fmla="*/ 78 h 124"/>
              <a:gd name="T22" fmla="*/ 147 w 147"/>
              <a:gd name="T23" fmla="*/ 66 h 124"/>
              <a:gd name="T24" fmla="*/ 86 w 147"/>
              <a:gd name="T25" fmla="*/ 66 h 124"/>
              <a:gd name="T26" fmla="*/ 15 w 147"/>
              <a:gd name="T27" fmla="*/ 73 h 124"/>
              <a:gd name="T28" fmla="*/ 19 w 147"/>
              <a:gd name="T29" fmla="*/ 66 h 124"/>
              <a:gd name="T30" fmla="*/ 17 w 147"/>
              <a:gd name="T31" fmla="*/ 45 h 124"/>
              <a:gd name="T32" fmla="*/ 8 w 147"/>
              <a:gd name="T33" fmla="*/ 37 h 124"/>
              <a:gd name="T34" fmla="*/ 0 w 147"/>
              <a:gd name="T35" fmla="*/ 45 h 124"/>
              <a:gd name="T36" fmla="*/ 2 w 147"/>
              <a:gd name="T37" fmla="*/ 66 h 124"/>
              <a:gd name="T38" fmla="*/ 7 w 147"/>
              <a:gd name="T39" fmla="*/ 73 h 124"/>
              <a:gd name="T40" fmla="*/ 10 w 147"/>
              <a:gd name="T41" fmla="*/ 103 h 124"/>
              <a:gd name="T42" fmla="*/ 28 w 147"/>
              <a:gd name="T43" fmla="*/ 103 h 124"/>
              <a:gd name="T44" fmla="*/ 28 w 147"/>
              <a:gd name="T45" fmla="*/ 115 h 124"/>
              <a:gd name="T46" fmla="*/ 16 w 147"/>
              <a:gd name="T47" fmla="*/ 115 h 124"/>
              <a:gd name="T48" fmla="*/ 16 w 147"/>
              <a:gd name="T49" fmla="*/ 123 h 124"/>
              <a:gd name="T50" fmla="*/ 49 w 147"/>
              <a:gd name="T51" fmla="*/ 123 h 124"/>
              <a:gd name="T52" fmla="*/ 49 w 147"/>
              <a:gd name="T53" fmla="*/ 115 h 124"/>
              <a:gd name="T54" fmla="*/ 36 w 147"/>
              <a:gd name="T55" fmla="*/ 115 h 124"/>
              <a:gd name="T56" fmla="*/ 36 w 147"/>
              <a:gd name="T57" fmla="*/ 103 h 124"/>
              <a:gd name="T58" fmla="*/ 49 w 147"/>
              <a:gd name="T59" fmla="*/ 103 h 124"/>
              <a:gd name="T60" fmla="*/ 49 w 147"/>
              <a:gd name="T61" fmla="*/ 94 h 124"/>
              <a:gd name="T62" fmla="*/ 18 w 147"/>
              <a:gd name="T63" fmla="*/ 94 h 124"/>
              <a:gd name="T64" fmla="*/ 15 w 147"/>
              <a:gd name="T65" fmla="*/ 73 h 124"/>
              <a:gd name="T66" fmla="*/ 55 w 147"/>
              <a:gd name="T67" fmla="*/ 29 h 124"/>
              <a:gd name="T68" fmla="*/ 69 w 147"/>
              <a:gd name="T69" fmla="*/ 14 h 124"/>
              <a:gd name="T70" fmla="*/ 55 w 147"/>
              <a:gd name="T71" fmla="*/ 0 h 124"/>
              <a:gd name="T72" fmla="*/ 41 w 147"/>
              <a:gd name="T73" fmla="*/ 14 h 124"/>
              <a:gd name="T74" fmla="*/ 55 w 147"/>
              <a:gd name="T75" fmla="*/ 29 h 124"/>
              <a:gd name="T76" fmla="*/ 72 w 147"/>
              <a:gd name="T77" fmla="*/ 82 h 124"/>
              <a:gd name="T78" fmla="*/ 64 w 147"/>
              <a:gd name="T79" fmla="*/ 74 h 124"/>
              <a:gd name="T80" fmla="*/ 54 w 147"/>
              <a:gd name="T81" fmla="*/ 74 h 124"/>
              <a:gd name="T82" fmla="*/ 59 w 147"/>
              <a:gd name="T83" fmla="*/ 56 h 124"/>
              <a:gd name="T84" fmla="*/ 63 w 147"/>
              <a:gd name="T85" fmla="*/ 60 h 124"/>
              <a:gd name="T86" fmla="*/ 68 w 147"/>
              <a:gd name="T87" fmla="*/ 61 h 124"/>
              <a:gd name="T88" fmla="*/ 92 w 147"/>
              <a:gd name="T89" fmla="*/ 61 h 124"/>
              <a:gd name="T90" fmla="*/ 98 w 147"/>
              <a:gd name="T91" fmla="*/ 55 h 124"/>
              <a:gd name="T92" fmla="*/ 92 w 147"/>
              <a:gd name="T93" fmla="*/ 49 h 124"/>
              <a:gd name="T94" fmla="*/ 69 w 147"/>
              <a:gd name="T95" fmla="*/ 49 h 124"/>
              <a:gd name="T96" fmla="*/ 56 w 147"/>
              <a:gd name="T97" fmla="*/ 35 h 124"/>
              <a:gd name="T98" fmla="*/ 48 w 147"/>
              <a:gd name="T99" fmla="*/ 33 h 124"/>
              <a:gd name="T100" fmla="*/ 38 w 147"/>
              <a:gd name="T101" fmla="*/ 38 h 124"/>
              <a:gd name="T102" fmla="*/ 28 w 147"/>
              <a:gd name="T103" fmla="*/ 79 h 124"/>
              <a:gd name="T104" fmla="*/ 27 w 147"/>
              <a:gd name="T105" fmla="*/ 80 h 124"/>
              <a:gd name="T106" fmla="*/ 27 w 147"/>
              <a:gd name="T107" fmla="*/ 82 h 124"/>
              <a:gd name="T108" fmla="*/ 27 w 147"/>
              <a:gd name="T109" fmla="*/ 82 h 124"/>
              <a:gd name="T110" fmla="*/ 35 w 147"/>
              <a:gd name="T111" fmla="*/ 90 h 124"/>
              <a:gd name="T112" fmla="*/ 58 w 147"/>
              <a:gd name="T113" fmla="*/ 90 h 124"/>
              <a:gd name="T114" fmla="*/ 58 w 147"/>
              <a:gd name="T115" fmla="*/ 90 h 124"/>
              <a:gd name="T116" fmla="*/ 74 w 147"/>
              <a:gd name="T117" fmla="*/ 119 h 124"/>
              <a:gd name="T118" fmla="*/ 86 w 147"/>
              <a:gd name="T119" fmla="*/ 122 h 124"/>
              <a:gd name="T120" fmla="*/ 89 w 147"/>
              <a:gd name="T121" fmla="*/ 111 h 124"/>
              <a:gd name="T122" fmla="*/ 72 w 147"/>
              <a:gd name="T123" fmla="*/ 8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7" h="124">
                <a:moveTo>
                  <a:pt x="86" y="66"/>
                </a:moveTo>
                <a:cubicBezTo>
                  <a:pt x="86" y="78"/>
                  <a:pt x="86" y="78"/>
                  <a:pt x="86" y="78"/>
                </a:cubicBezTo>
                <a:cubicBezTo>
                  <a:pt x="129" y="78"/>
                  <a:pt x="129" y="78"/>
                  <a:pt x="129" y="78"/>
                </a:cubicBezTo>
                <a:cubicBezTo>
                  <a:pt x="115" y="111"/>
                  <a:pt x="115" y="111"/>
                  <a:pt x="115" y="111"/>
                </a:cubicBezTo>
                <a:cubicBezTo>
                  <a:pt x="102" y="111"/>
                  <a:pt x="102" y="111"/>
                  <a:pt x="102" y="111"/>
                </a:cubicBezTo>
                <a:cubicBezTo>
                  <a:pt x="102" y="123"/>
                  <a:pt x="102" y="123"/>
                  <a:pt x="102" y="123"/>
                </a:cubicBezTo>
                <a:cubicBezTo>
                  <a:pt x="135" y="123"/>
                  <a:pt x="135" y="123"/>
                  <a:pt x="135" y="123"/>
                </a:cubicBezTo>
                <a:cubicBezTo>
                  <a:pt x="135" y="111"/>
                  <a:pt x="135" y="111"/>
                  <a:pt x="135" y="111"/>
                </a:cubicBezTo>
                <a:cubicBezTo>
                  <a:pt x="127" y="111"/>
                  <a:pt x="127" y="111"/>
                  <a:pt x="127" y="111"/>
                </a:cubicBezTo>
                <a:cubicBezTo>
                  <a:pt x="142" y="78"/>
                  <a:pt x="142" y="78"/>
                  <a:pt x="142" y="78"/>
                </a:cubicBezTo>
                <a:cubicBezTo>
                  <a:pt x="147" y="78"/>
                  <a:pt x="147" y="78"/>
                  <a:pt x="147" y="78"/>
                </a:cubicBezTo>
                <a:cubicBezTo>
                  <a:pt x="147" y="66"/>
                  <a:pt x="147" y="66"/>
                  <a:pt x="147" y="66"/>
                </a:cubicBezTo>
                <a:lnTo>
                  <a:pt x="86" y="66"/>
                </a:lnTo>
                <a:close/>
                <a:moveTo>
                  <a:pt x="15" y="73"/>
                </a:moveTo>
                <a:cubicBezTo>
                  <a:pt x="18" y="71"/>
                  <a:pt x="19" y="69"/>
                  <a:pt x="19" y="66"/>
                </a:cubicBezTo>
                <a:cubicBezTo>
                  <a:pt x="17" y="45"/>
                  <a:pt x="17" y="45"/>
                  <a:pt x="17" y="45"/>
                </a:cubicBezTo>
                <a:cubicBezTo>
                  <a:pt x="16" y="41"/>
                  <a:pt x="12" y="37"/>
                  <a:pt x="8" y="37"/>
                </a:cubicBezTo>
                <a:cubicBezTo>
                  <a:pt x="3" y="37"/>
                  <a:pt x="0" y="41"/>
                  <a:pt x="0" y="45"/>
                </a:cubicBezTo>
                <a:cubicBezTo>
                  <a:pt x="2" y="66"/>
                  <a:pt x="2" y="66"/>
                  <a:pt x="2" y="66"/>
                </a:cubicBezTo>
                <a:cubicBezTo>
                  <a:pt x="3" y="69"/>
                  <a:pt x="5" y="71"/>
                  <a:pt x="7" y="73"/>
                </a:cubicBezTo>
                <a:cubicBezTo>
                  <a:pt x="10" y="103"/>
                  <a:pt x="10" y="103"/>
                  <a:pt x="10" y="103"/>
                </a:cubicBezTo>
                <a:cubicBezTo>
                  <a:pt x="28" y="103"/>
                  <a:pt x="28" y="103"/>
                  <a:pt x="28" y="103"/>
                </a:cubicBezTo>
                <a:cubicBezTo>
                  <a:pt x="28" y="115"/>
                  <a:pt x="28" y="115"/>
                  <a:pt x="28" y="115"/>
                </a:cubicBezTo>
                <a:cubicBezTo>
                  <a:pt x="16" y="115"/>
                  <a:pt x="16" y="115"/>
                  <a:pt x="16" y="115"/>
                </a:cubicBezTo>
                <a:cubicBezTo>
                  <a:pt x="16" y="123"/>
                  <a:pt x="16" y="123"/>
                  <a:pt x="16" y="123"/>
                </a:cubicBezTo>
                <a:cubicBezTo>
                  <a:pt x="49" y="123"/>
                  <a:pt x="49" y="123"/>
                  <a:pt x="49" y="123"/>
                </a:cubicBezTo>
                <a:cubicBezTo>
                  <a:pt x="49" y="115"/>
                  <a:pt x="49" y="115"/>
                  <a:pt x="49" y="115"/>
                </a:cubicBezTo>
                <a:cubicBezTo>
                  <a:pt x="36" y="115"/>
                  <a:pt x="36" y="115"/>
                  <a:pt x="36" y="115"/>
                </a:cubicBezTo>
                <a:cubicBezTo>
                  <a:pt x="36" y="103"/>
                  <a:pt x="36" y="103"/>
                  <a:pt x="36" y="103"/>
                </a:cubicBezTo>
                <a:cubicBezTo>
                  <a:pt x="49" y="103"/>
                  <a:pt x="49" y="103"/>
                  <a:pt x="49" y="103"/>
                </a:cubicBezTo>
                <a:cubicBezTo>
                  <a:pt x="49" y="94"/>
                  <a:pt x="49" y="94"/>
                  <a:pt x="49" y="94"/>
                </a:cubicBezTo>
                <a:cubicBezTo>
                  <a:pt x="18" y="94"/>
                  <a:pt x="18" y="94"/>
                  <a:pt x="18" y="94"/>
                </a:cubicBezTo>
                <a:lnTo>
                  <a:pt x="15" y="73"/>
                </a:lnTo>
                <a:close/>
                <a:moveTo>
                  <a:pt x="55" y="29"/>
                </a:moveTo>
                <a:cubicBezTo>
                  <a:pt x="63" y="29"/>
                  <a:pt x="69" y="22"/>
                  <a:pt x="69" y="14"/>
                </a:cubicBezTo>
                <a:cubicBezTo>
                  <a:pt x="69" y="6"/>
                  <a:pt x="63" y="0"/>
                  <a:pt x="55" y="0"/>
                </a:cubicBezTo>
                <a:cubicBezTo>
                  <a:pt x="47" y="0"/>
                  <a:pt x="41" y="6"/>
                  <a:pt x="41" y="14"/>
                </a:cubicBezTo>
                <a:cubicBezTo>
                  <a:pt x="41" y="22"/>
                  <a:pt x="47" y="29"/>
                  <a:pt x="55" y="29"/>
                </a:cubicBezTo>
                <a:close/>
                <a:moveTo>
                  <a:pt x="72" y="82"/>
                </a:moveTo>
                <a:cubicBezTo>
                  <a:pt x="72" y="82"/>
                  <a:pt x="68" y="74"/>
                  <a:pt x="64" y="74"/>
                </a:cubicBezTo>
                <a:cubicBezTo>
                  <a:pt x="54" y="74"/>
                  <a:pt x="54" y="74"/>
                  <a:pt x="54" y="74"/>
                </a:cubicBezTo>
                <a:cubicBezTo>
                  <a:pt x="59" y="56"/>
                  <a:pt x="59" y="56"/>
                  <a:pt x="59" y="56"/>
                </a:cubicBezTo>
                <a:cubicBezTo>
                  <a:pt x="63" y="60"/>
                  <a:pt x="63" y="60"/>
                  <a:pt x="63" y="60"/>
                </a:cubicBezTo>
                <a:cubicBezTo>
                  <a:pt x="64" y="62"/>
                  <a:pt x="66" y="62"/>
                  <a:pt x="68" y="61"/>
                </a:cubicBezTo>
                <a:cubicBezTo>
                  <a:pt x="92" y="61"/>
                  <a:pt x="92" y="61"/>
                  <a:pt x="92" y="61"/>
                </a:cubicBezTo>
                <a:cubicBezTo>
                  <a:pt x="95" y="61"/>
                  <a:pt x="98" y="59"/>
                  <a:pt x="98" y="55"/>
                </a:cubicBezTo>
                <a:cubicBezTo>
                  <a:pt x="98" y="52"/>
                  <a:pt x="95" y="49"/>
                  <a:pt x="92" y="49"/>
                </a:cubicBezTo>
                <a:cubicBezTo>
                  <a:pt x="69" y="49"/>
                  <a:pt x="69" y="49"/>
                  <a:pt x="69" y="49"/>
                </a:cubicBezTo>
                <a:cubicBezTo>
                  <a:pt x="69" y="49"/>
                  <a:pt x="60" y="36"/>
                  <a:pt x="56" y="35"/>
                </a:cubicBezTo>
                <a:cubicBezTo>
                  <a:pt x="48" y="33"/>
                  <a:pt x="48" y="33"/>
                  <a:pt x="48" y="33"/>
                </a:cubicBezTo>
                <a:cubicBezTo>
                  <a:pt x="44" y="31"/>
                  <a:pt x="40" y="34"/>
                  <a:pt x="38" y="38"/>
                </a:cubicBezTo>
                <a:cubicBezTo>
                  <a:pt x="28" y="79"/>
                  <a:pt x="28" y="79"/>
                  <a:pt x="28" y="79"/>
                </a:cubicBezTo>
                <a:cubicBezTo>
                  <a:pt x="27" y="79"/>
                  <a:pt x="27" y="80"/>
                  <a:pt x="27" y="80"/>
                </a:cubicBezTo>
                <a:cubicBezTo>
                  <a:pt x="27" y="82"/>
                  <a:pt x="27" y="82"/>
                  <a:pt x="27" y="82"/>
                </a:cubicBezTo>
                <a:cubicBezTo>
                  <a:pt x="27" y="82"/>
                  <a:pt x="27" y="82"/>
                  <a:pt x="27" y="82"/>
                </a:cubicBezTo>
                <a:cubicBezTo>
                  <a:pt x="27" y="87"/>
                  <a:pt x="31" y="90"/>
                  <a:pt x="35" y="90"/>
                </a:cubicBezTo>
                <a:cubicBezTo>
                  <a:pt x="58" y="90"/>
                  <a:pt x="58" y="90"/>
                  <a:pt x="58" y="90"/>
                </a:cubicBezTo>
                <a:cubicBezTo>
                  <a:pt x="58" y="90"/>
                  <a:pt x="58" y="90"/>
                  <a:pt x="58" y="90"/>
                </a:cubicBezTo>
                <a:cubicBezTo>
                  <a:pt x="74" y="119"/>
                  <a:pt x="74" y="119"/>
                  <a:pt x="74" y="119"/>
                </a:cubicBezTo>
                <a:cubicBezTo>
                  <a:pt x="77" y="123"/>
                  <a:pt x="82" y="124"/>
                  <a:pt x="86" y="122"/>
                </a:cubicBezTo>
                <a:cubicBezTo>
                  <a:pt x="90" y="120"/>
                  <a:pt x="91" y="115"/>
                  <a:pt x="89" y="111"/>
                </a:cubicBezTo>
                <a:lnTo>
                  <a:pt x="72" y="82"/>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2" name="Freeform 102"/>
          <p:cNvSpPr>
            <a:spLocks noEditPoints="1"/>
          </p:cNvSpPr>
          <p:nvPr/>
        </p:nvSpPr>
        <p:spPr bwMode="auto">
          <a:xfrm>
            <a:off x="9759315" y="5045349"/>
            <a:ext cx="795747" cy="340063"/>
          </a:xfrm>
          <a:custGeom>
            <a:avLst/>
            <a:gdLst>
              <a:gd name="T0" fmla="*/ 169 w 177"/>
              <a:gd name="T1" fmla="*/ 1 h 76"/>
              <a:gd name="T2" fmla="*/ 147 w 177"/>
              <a:gd name="T3" fmla="*/ 25 h 76"/>
              <a:gd name="T4" fmla="*/ 91 w 177"/>
              <a:gd name="T5" fmla="*/ 26 h 76"/>
              <a:gd name="T6" fmla="*/ 86 w 177"/>
              <a:gd name="T7" fmla="*/ 26 h 76"/>
              <a:gd name="T8" fmla="*/ 30 w 177"/>
              <a:gd name="T9" fmla="*/ 25 h 76"/>
              <a:gd name="T10" fmla="*/ 8 w 177"/>
              <a:gd name="T11" fmla="*/ 1 h 76"/>
              <a:gd name="T12" fmla="*/ 0 w 177"/>
              <a:gd name="T13" fmla="*/ 28 h 76"/>
              <a:gd name="T14" fmla="*/ 9 w 177"/>
              <a:gd name="T15" fmla="*/ 28 h 76"/>
              <a:gd name="T16" fmla="*/ 14 w 177"/>
              <a:gd name="T17" fmla="*/ 15 h 76"/>
              <a:gd name="T18" fmla="*/ 22 w 177"/>
              <a:gd name="T19" fmla="*/ 32 h 76"/>
              <a:gd name="T20" fmla="*/ 22 w 177"/>
              <a:gd name="T21" fmla="*/ 33 h 76"/>
              <a:gd name="T22" fmla="*/ 28 w 177"/>
              <a:gd name="T23" fmla="*/ 69 h 76"/>
              <a:gd name="T24" fmla="*/ 32 w 177"/>
              <a:gd name="T25" fmla="*/ 73 h 76"/>
              <a:gd name="T26" fmla="*/ 72 w 177"/>
              <a:gd name="T27" fmla="*/ 74 h 76"/>
              <a:gd name="T28" fmla="*/ 77 w 177"/>
              <a:gd name="T29" fmla="*/ 70 h 76"/>
              <a:gd name="T30" fmla="*/ 89 w 177"/>
              <a:gd name="T31" fmla="*/ 44 h 76"/>
              <a:gd name="T32" fmla="*/ 101 w 177"/>
              <a:gd name="T33" fmla="*/ 70 h 76"/>
              <a:gd name="T34" fmla="*/ 105 w 177"/>
              <a:gd name="T35" fmla="*/ 74 h 76"/>
              <a:gd name="T36" fmla="*/ 145 w 177"/>
              <a:gd name="T37" fmla="*/ 73 h 76"/>
              <a:gd name="T38" fmla="*/ 149 w 177"/>
              <a:gd name="T39" fmla="*/ 69 h 76"/>
              <a:gd name="T40" fmla="*/ 155 w 177"/>
              <a:gd name="T41" fmla="*/ 33 h 76"/>
              <a:gd name="T42" fmla="*/ 155 w 177"/>
              <a:gd name="T43" fmla="*/ 32 h 76"/>
              <a:gd name="T44" fmla="*/ 163 w 177"/>
              <a:gd name="T45" fmla="*/ 15 h 76"/>
              <a:gd name="T46" fmla="*/ 169 w 177"/>
              <a:gd name="T47" fmla="*/ 28 h 76"/>
              <a:gd name="T48" fmla="*/ 177 w 177"/>
              <a:gd name="T49" fmla="*/ 28 h 76"/>
              <a:gd name="T50" fmla="*/ 169 w 177"/>
              <a:gd name="T51" fmla="*/ 1 h 76"/>
              <a:gd name="T52" fmla="*/ 72 w 177"/>
              <a:gd name="T53" fmla="*/ 64 h 76"/>
              <a:gd name="T54" fmla="*/ 68 w 177"/>
              <a:gd name="T55" fmla="*/ 67 h 76"/>
              <a:gd name="T56" fmla="*/ 38 w 177"/>
              <a:gd name="T57" fmla="*/ 65 h 76"/>
              <a:gd name="T58" fmla="*/ 34 w 177"/>
              <a:gd name="T59" fmla="*/ 63 h 76"/>
              <a:gd name="T60" fmla="*/ 30 w 177"/>
              <a:gd name="T61" fmla="*/ 38 h 76"/>
              <a:gd name="T62" fmla="*/ 34 w 177"/>
              <a:gd name="T63" fmla="*/ 33 h 76"/>
              <a:gd name="T64" fmla="*/ 79 w 177"/>
              <a:gd name="T65" fmla="*/ 33 h 76"/>
              <a:gd name="T66" fmla="*/ 81 w 177"/>
              <a:gd name="T67" fmla="*/ 35 h 76"/>
              <a:gd name="T68" fmla="*/ 82 w 177"/>
              <a:gd name="T69" fmla="*/ 36 h 76"/>
              <a:gd name="T70" fmla="*/ 82 w 177"/>
              <a:gd name="T71" fmla="*/ 38 h 76"/>
              <a:gd name="T72" fmla="*/ 72 w 177"/>
              <a:gd name="T73" fmla="*/ 64 h 76"/>
              <a:gd name="T74" fmla="*/ 143 w 177"/>
              <a:gd name="T75" fmla="*/ 62 h 76"/>
              <a:gd name="T76" fmla="*/ 139 w 177"/>
              <a:gd name="T77" fmla="*/ 65 h 76"/>
              <a:gd name="T78" fmla="*/ 109 w 177"/>
              <a:gd name="T79" fmla="*/ 66 h 76"/>
              <a:gd name="T80" fmla="*/ 105 w 177"/>
              <a:gd name="T81" fmla="*/ 63 h 76"/>
              <a:gd name="T82" fmla="*/ 95 w 177"/>
              <a:gd name="T83" fmla="*/ 38 h 76"/>
              <a:gd name="T84" fmla="*/ 95 w 177"/>
              <a:gd name="T85" fmla="*/ 36 h 76"/>
              <a:gd name="T86" fmla="*/ 96 w 177"/>
              <a:gd name="T87" fmla="*/ 35 h 76"/>
              <a:gd name="T88" fmla="*/ 98 w 177"/>
              <a:gd name="T89" fmla="*/ 33 h 76"/>
              <a:gd name="T90" fmla="*/ 143 w 177"/>
              <a:gd name="T91" fmla="*/ 33 h 76"/>
              <a:gd name="T92" fmla="*/ 147 w 177"/>
              <a:gd name="T93" fmla="*/ 38 h 76"/>
              <a:gd name="T94" fmla="*/ 143 w 177"/>
              <a:gd name="T95" fmla="*/ 6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76">
                <a:moveTo>
                  <a:pt x="169" y="1"/>
                </a:moveTo>
                <a:cubicBezTo>
                  <a:pt x="161" y="3"/>
                  <a:pt x="152" y="9"/>
                  <a:pt x="147" y="25"/>
                </a:cubicBezTo>
                <a:cubicBezTo>
                  <a:pt x="128" y="21"/>
                  <a:pt x="110" y="21"/>
                  <a:pt x="91" y="26"/>
                </a:cubicBezTo>
                <a:cubicBezTo>
                  <a:pt x="90" y="26"/>
                  <a:pt x="87" y="26"/>
                  <a:pt x="86" y="26"/>
                </a:cubicBezTo>
                <a:cubicBezTo>
                  <a:pt x="67" y="21"/>
                  <a:pt x="49" y="21"/>
                  <a:pt x="30" y="25"/>
                </a:cubicBezTo>
                <a:cubicBezTo>
                  <a:pt x="25" y="9"/>
                  <a:pt x="16" y="3"/>
                  <a:pt x="8" y="1"/>
                </a:cubicBezTo>
                <a:cubicBezTo>
                  <a:pt x="0" y="0"/>
                  <a:pt x="0" y="24"/>
                  <a:pt x="0" y="28"/>
                </a:cubicBezTo>
                <a:cubicBezTo>
                  <a:pt x="0" y="32"/>
                  <a:pt x="9" y="41"/>
                  <a:pt x="9" y="28"/>
                </a:cubicBezTo>
                <a:cubicBezTo>
                  <a:pt x="9" y="16"/>
                  <a:pt x="7" y="3"/>
                  <a:pt x="14" y="15"/>
                </a:cubicBezTo>
                <a:cubicBezTo>
                  <a:pt x="19" y="23"/>
                  <a:pt x="21" y="28"/>
                  <a:pt x="22" y="32"/>
                </a:cubicBezTo>
                <a:cubicBezTo>
                  <a:pt x="22" y="32"/>
                  <a:pt x="22" y="32"/>
                  <a:pt x="22" y="33"/>
                </a:cubicBezTo>
                <a:cubicBezTo>
                  <a:pt x="19" y="45"/>
                  <a:pt x="22" y="55"/>
                  <a:pt x="28" y="69"/>
                </a:cubicBezTo>
                <a:cubicBezTo>
                  <a:pt x="29" y="71"/>
                  <a:pt x="31" y="73"/>
                  <a:pt x="32" y="73"/>
                </a:cubicBezTo>
                <a:cubicBezTo>
                  <a:pt x="46" y="76"/>
                  <a:pt x="59" y="76"/>
                  <a:pt x="72" y="74"/>
                </a:cubicBezTo>
                <a:cubicBezTo>
                  <a:pt x="74" y="74"/>
                  <a:pt x="76" y="72"/>
                  <a:pt x="77" y="70"/>
                </a:cubicBezTo>
                <a:cubicBezTo>
                  <a:pt x="82" y="60"/>
                  <a:pt x="86" y="52"/>
                  <a:pt x="89" y="44"/>
                </a:cubicBezTo>
                <a:cubicBezTo>
                  <a:pt x="91" y="52"/>
                  <a:pt x="95" y="60"/>
                  <a:pt x="101" y="70"/>
                </a:cubicBezTo>
                <a:cubicBezTo>
                  <a:pt x="102" y="72"/>
                  <a:pt x="104" y="74"/>
                  <a:pt x="105" y="74"/>
                </a:cubicBezTo>
                <a:cubicBezTo>
                  <a:pt x="118" y="76"/>
                  <a:pt x="132" y="76"/>
                  <a:pt x="145" y="73"/>
                </a:cubicBezTo>
                <a:cubicBezTo>
                  <a:pt x="146" y="73"/>
                  <a:pt x="148" y="71"/>
                  <a:pt x="149" y="69"/>
                </a:cubicBezTo>
                <a:cubicBezTo>
                  <a:pt x="156" y="55"/>
                  <a:pt x="158" y="45"/>
                  <a:pt x="155" y="33"/>
                </a:cubicBezTo>
                <a:cubicBezTo>
                  <a:pt x="155" y="32"/>
                  <a:pt x="155" y="32"/>
                  <a:pt x="155" y="32"/>
                </a:cubicBezTo>
                <a:cubicBezTo>
                  <a:pt x="156" y="28"/>
                  <a:pt x="158" y="23"/>
                  <a:pt x="163" y="15"/>
                </a:cubicBezTo>
                <a:cubicBezTo>
                  <a:pt x="171" y="3"/>
                  <a:pt x="169" y="16"/>
                  <a:pt x="169" y="28"/>
                </a:cubicBezTo>
                <a:cubicBezTo>
                  <a:pt x="169" y="41"/>
                  <a:pt x="177" y="32"/>
                  <a:pt x="177" y="28"/>
                </a:cubicBezTo>
                <a:cubicBezTo>
                  <a:pt x="177" y="24"/>
                  <a:pt x="177" y="0"/>
                  <a:pt x="169" y="1"/>
                </a:cubicBezTo>
                <a:close/>
                <a:moveTo>
                  <a:pt x="72" y="64"/>
                </a:moveTo>
                <a:cubicBezTo>
                  <a:pt x="71" y="65"/>
                  <a:pt x="69" y="66"/>
                  <a:pt x="68" y="67"/>
                </a:cubicBezTo>
                <a:cubicBezTo>
                  <a:pt x="58" y="68"/>
                  <a:pt x="48" y="67"/>
                  <a:pt x="38" y="65"/>
                </a:cubicBezTo>
                <a:cubicBezTo>
                  <a:pt x="37" y="65"/>
                  <a:pt x="35" y="64"/>
                  <a:pt x="34" y="63"/>
                </a:cubicBezTo>
                <a:cubicBezTo>
                  <a:pt x="30" y="53"/>
                  <a:pt x="28" y="47"/>
                  <a:pt x="30" y="38"/>
                </a:cubicBezTo>
                <a:cubicBezTo>
                  <a:pt x="30" y="35"/>
                  <a:pt x="33" y="33"/>
                  <a:pt x="34" y="33"/>
                </a:cubicBezTo>
                <a:cubicBezTo>
                  <a:pt x="49" y="29"/>
                  <a:pt x="64" y="29"/>
                  <a:pt x="79" y="33"/>
                </a:cubicBezTo>
                <a:cubicBezTo>
                  <a:pt x="80" y="33"/>
                  <a:pt x="81" y="34"/>
                  <a:pt x="81" y="35"/>
                </a:cubicBezTo>
                <a:cubicBezTo>
                  <a:pt x="82" y="35"/>
                  <a:pt x="82" y="36"/>
                  <a:pt x="82" y="36"/>
                </a:cubicBezTo>
                <a:cubicBezTo>
                  <a:pt x="82" y="37"/>
                  <a:pt x="82" y="37"/>
                  <a:pt x="82" y="38"/>
                </a:cubicBezTo>
                <a:cubicBezTo>
                  <a:pt x="83" y="47"/>
                  <a:pt x="78" y="53"/>
                  <a:pt x="72" y="64"/>
                </a:cubicBezTo>
                <a:close/>
                <a:moveTo>
                  <a:pt x="143" y="62"/>
                </a:moveTo>
                <a:cubicBezTo>
                  <a:pt x="142" y="64"/>
                  <a:pt x="141" y="65"/>
                  <a:pt x="139" y="65"/>
                </a:cubicBezTo>
                <a:cubicBezTo>
                  <a:pt x="129" y="67"/>
                  <a:pt x="119" y="68"/>
                  <a:pt x="109" y="66"/>
                </a:cubicBezTo>
                <a:cubicBezTo>
                  <a:pt x="108" y="66"/>
                  <a:pt x="106" y="65"/>
                  <a:pt x="105" y="63"/>
                </a:cubicBezTo>
                <a:cubicBezTo>
                  <a:pt x="100" y="53"/>
                  <a:pt x="95" y="47"/>
                  <a:pt x="95" y="38"/>
                </a:cubicBezTo>
                <a:cubicBezTo>
                  <a:pt x="95" y="37"/>
                  <a:pt x="95" y="37"/>
                  <a:pt x="95" y="36"/>
                </a:cubicBezTo>
                <a:cubicBezTo>
                  <a:pt x="95" y="36"/>
                  <a:pt x="96" y="35"/>
                  <a:pt x="96" y="35"/>
                </a:cubicBezTo>
                <a:cubicBezTo>
                  <a:pt x="97" y="34"/>
                  <a:pt x="98" y="33"/>
                  <a:pt x="98" y="33"/>
                </a:cubicBezTo>
                <a:cubicBezTo>
                  <a:pt x="113" y="29"/>
                  <a:pt x="128" y="29"/>
                  <a:pt x="143" y="33"/>
                </a:cubicBezTo>
                <a:cubicBezTo>
                  <a:pt x="145" y="33"/>
                  <a:pt x="147" y="35"/>
                  <a:pt x="147" y="38"/>
                </a:cubicBezTo>
                <a:cubicBezTo>
                  <a:pt x="150" y="47"/>
                  <a:pt x="148" y="52"/>
                  <a:pt x="143" y="62"/>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3" name="Freeform 103"/>
          <p:cNvSpPr>
            <a:spLocks noEditPoints="1"/>
          </p:cNvSpPr>
          <p:nvPr/>
        </p:nvSpPr>
        <p:spPr bwMode="auto">
          <a:xfrm>
            <a:off x="10822760" y="4983210"/>
            <a:ext cx="476087" cy="765143"/>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59" name="文本框 58"/>
          <p:cNvSpPr txBox="1"/>
          <p:nvPr/>
        </p:nvSpPr>
        <p:spPr>
          <a:xfrm>
            <a:off x="289031" y="226738"/>
            <a:ext cx="1620957" cy="523220"/>
          </a:xfrm>
          <a:prstGeom prst="rect">
            <a:avLst/>
          </a:prstGeom>
          <a:noFill/>
        </p:spPr>
        <p:txBody>
          <a:bodyPr wrap="none" rtlCol="0">
            <a:spAutoFit/>
          </a:bodyPr>
          <a:lstStyle/>
          <a:p>
            <a:r>
              <a:rPr lang="zh-CN" altLang="en-US" sz="2800" dirty="0">
                <a:solidFill>
                  <a:schemeClr val="accent2"/>
                </a:solidFill>
                <a:latin typeface="+mj-ea"/>
                <a:ea typeface="+mj-ea"/>
              </a:rPr>
              <a:t>图标素材</a:t>
            </a:r>
            <a:endParaRPr lang="zh-CN" altLang="en-US" sz="2800" dirty="0">
              <a:solidFill>
                <a:schemeClr val="accent2"/>
              </a:solidFill>
              <a:latin typeface="+mj-ea"/>
              <a:ea typeface="+mj-ea"/>
            </a:endParaRPr>
          </a:p>
        </p:txBody>
      </p:sp>
      <p:grpSp>
        <p:nvGrpSpPr>
          <p:cNvPr id="60" name="组合 59"/>
          <p:cNvGrpSpPr/>
          <p:nvPr/>
        </p:nvGrpSpPr>
        <p:grpSpPr>
          <a:xfrm>
            <a:off x="434210" y="902988"/>
            <a:ext cx="1725168" cy="0"/>
            <a:chOff x="1211072" y="2722880"/>
            <a:chExt cx="1725168" cy="0"/>
          </a:xfrm>
          <a:solidFill>
            <a:schemeClr val="accent2"/>
          </a:solidFill>
        </p:grpSpPr>
        <p:cxnSp>
          <p:nvCxnSpPr>
            <p:cNvPr id="61" name="直接连接符 60"/>
            <p:cNvCxnSpPr/>
            <p:nvPr/>
          </p:nvCxnSpPr>
          <p:spPr>
            <a:xfrm>
              <a:off x="1211072" y="2722880"/>
              <a:ext cx="1725168" cy="0"/>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1211072" y="2722880"/>
              <a:ext cx="338328" cy="0"/>
            </a:xfrm>
            <a:prstGeom prst="line">
              <a:avLst/>
            </a:prstGeom>
            <a:grpFill/>
            <a:ln w="50800">
              <a:solidFill>
                <a:schemeClr val="accent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87104" y="2769215"/>
            <a:ext cx="1718935" cy="923330"/>
          </a:xfrm>
          <a:prstGeom prst="rect">
            <a:avLst/>
          </a:prstGeom>
        </p:spPr>
        <p:txBody>
          <a:bodyPr wrap="square">
            <a:spAutoFit/>
          </a:bodyPr>
          <a:lstStyle/>
          <a:p>
            <a:pPr algn="ctr"/>
            <a:r>
              <a:rPr lang="zh-CN" altLang="en-US" sz="5400" b="1" spc="300" dirty="0">
                <a:solidFill>
                  <a:schemeClr val="bg1"/>
                </a:solidFill>
                <a:latin typeface="+mj-ea"/>
                <a:ea typeface="+mj-ea"/>
              </a:rPr>
              <a:t>目录</a:t>
            </a:r>
            <a:endParaRPr lang="zh-CN" altLang="en-US" sz="5400" b="1" spc="300" dirty="0">
              <a:solidFill>
                <a:schemeClr val="bg1"/>
              </a:solidFill>
              <a:latin typeface="+mj-ea"/>
              <a:ea typeface="+mj-ea"/>
            </a:endParaRPr>
          </a:p>
        </p:txBody>
      </p:sp>
      <p:sp>
        <p:nvSpPr>
          <p:cNvPr id="9" name="文本框 8"/>
          <p:cNvSpPr txBox="1"/>
          <p:nvPr/>
        </p:nvSpPr>
        <p:spPr>
          <a:xfrm>
            <a:off x="793136" y="3692545"/>
            <a:ext cx="1906869" cy="461665"/>
          </a:xfrm>
          <a:prstGeom prst="rect">
            <a:avLst/>
          </a:prstGeom>
          <a:noFill/>
        </p:spPr>
        <p:txBody>
          <a:bodyPr wrap="none" rtlCol="0">
            <a:spAutoFit/>
          </a:bodyPr>
          <a:lstStyle/>
          <a:p>
            <a:pPr algn="ctr"/>
            <a:r>
              <a:rPr lang="en-US" altLang="zh-CN" sz="2400" dirty="0">
                <a:solidFill>
                  <a:schemeClr val="bg1"/>
                </a:solidFill>
                <a:latin typeface="+mj-ea"/>
                <a:ea typeface="+mj-ea"/>
              </a:rPr>
              <a:t>CONTENTS</a:t>
            </a:r>
            <a:endParaRPr lang="zh-CN" altLang="en-US" sz="2400" dirty="0">
              <a:solidFill>
                <a:schemeClr val="bg1"/>
              </a:solidFill>
              <a:latin typeface="+mj-ea"/>
              <a:ea typeface="+mj-ea"/>
            </a:endParaRPr>
          </a:p>
        </p:txBody>
      </p:sp>
      <p:sp>
        <p:nvSpPr>
          <p:cNvPr id="47" name="文本框 46"/>
          <p:cNvSpPr txBox="1"/>
          <p:nvPr/>
        </p:nvSpPr>
        <p:spPr>
          <a:xfrm>
            <a:off x="5838116" y="2039303"/>
            <a:ext cx="5758014" cy="2779395"/>
          </a:xfrm>
          <a:prstGeom prst="rect">
            <a:avLst/>
          </a:prstGeom>
          <a:noFill/>
        </p:spPr>
        <p:txBody>
          <a:bodyPr wrap="square" rtlCol="0" anchor="ctr">
            <a:spAutoFit/>
          </a:bodyPr>
          <a:lstStyle/>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文献背景</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内容讨论</a:t>
            </a:r>
            <a:endParaRPr lang="en-US" altLang="zh-CN" sz="3600" b="1" dirty="0">
              <a:solidFill>
                <a:schemeClr val="accent2"/>
              </a:solidFill>
              <a:latin typeface="+mj-ea"/>
              <a:ea typeface="+mj-ea"/>
            </a:endParaRPr>
          </a:p>
          <a:p>
            <a:pPr marL="342900" indent="-342900">
              <a:spcBef>
                <a:spcPts val="2000"/>
              </a:spcBef>
              <a:spcAft>
                <a:spcPts val="2000"/>
              </a:spcAft>
              <a:buFont typeface="+mj-lt"/>
              <a:buAutoNum type="arabicPeriod"/>
            </a:pPr>
            <a:r>
              <a:rPr lang="zh-CN" altLang="en-US" sz="3600" b="1" dirty="0">
                <a:solidFill>
                  <a:schemeClr val="accent2"/>
                </a:solidFill>
                <a:latin typeface="+mj-ea"/>
                <a:ea typeface="+mj-ea"/>
              </a:rPr>
              <a:t>深入思考</a:t>
            </a:r>
            <a:endParaRPr lang="zh-CN" altLang="en-US" sz="3600" b="1" dirty="0">
              <a:solidFill>
                <a:schemeClr val="accent2"/>
              </a:solidFill>
              <a:latin typeface="+mj-ea"/>
              <a:ea typeface="+mj-ea"/>
            </a:endParaRPr>
          </a:p>
        </p:txBody>
      </p:sp>
      <p:grpSp>
        <p:nvGrpSpPr>
          <p:cNvPr id="55" name="组合 54"/>
          <p:cNvGrpSpPr/>
          <p:nvPr/>
        </p:nvGrpSpPr>
        <p:grpSpPr>
          <a:xfrm flipH="1">
            <a:off x="505574" y="2581870"/>
            <a:ext cx="2984292" cy="0"/>
            <a:chOff x="1209167" y="2722880"/>
            <a:chExt cx="2984292" cy="0"/>
          </a:xfrm>
        </p:grpSpPr>
        <p:cxnSp>
          <p:nvCxnSpPr>
            <p:cNvPr id="56" name="直接连接符 55"/>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p:cNvGrpSpPr/>
          <p:nvPr/>
        </p:nvGrpSpPr>
        <p:grpSpPr>
          <a:xfrm>
            <a:off x="505574" y="4380190"/>
            <a:ext cx="2982388" cy="0"/>
            <a:chOff x="1211071" y="2722880"/>
            <a:chExt cx="2982388" cy="0"/>
          </a:xfrm>
        </p:grpSpPr>
        <p:cxnSp>
          <p:nvCxnSpPr>
            <p:cNvPr id="60" name="直接连接符 59"/>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8282" y="568528"/>
            <a:ext cx="430664" cy="430046"/>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2501" y="660282"/>
            <a:ext cx="1296039" cy="24653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84433" y="3321279"/>
            <a:ext cx="2926080" cy="922020"/>
          </a:xfrm>
          <a:prstGeom prst="rect">
            <a:avLst/>
          </a:prstGeom>
        </p:spPr>
        <p:txBody>
          <a:bodyPr wrap="none">
            <a:spAutoFit/>
          </a:bodyPr>
          <a:lstStyle/>
          <a:p>
            <a:r>
              <a:rPr lang="zh-CN" altLang="en-US" sz="5400" dirty="0">
                <a:solidFill>
                  <a:srgbClr val="23457A"/>
                </a:solidFill>
                <a:latin typeface="+mj-ea"/>
                <a:ea typeface="+mj-ea"/>
              </a:rPr>
              <a:t>文献背景</a:t>
            </a:r>
            <a:endParaRPr lang="zh-CN" altLang="en-US" sz="5400" dirty="0">
              <a:solidFill>
                <a:srgbClr val="23457A"/>
              </a:solidFill>
              <a:latin typeface="+mj-ea"/>
              <a:ea typeface="+mj-ea"/>
            </a:endParaRPr>
          </a:p>
        </p:txBody>
      </p:sp>
      <p:sp>
        <p:nvSpPr>
          <p:cNvPr id="9" name="文本框 8"/>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第一部分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
        <p:nvSpPr>
          <p:cNvPr id="19" name="PA-文本框 18"/>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754070" y="2967332"/>
            <a:ext cx="10683861" cy="3426500"/>
          </a:xfrm>
          <a:prstGeom prst="rect">
            <a:avLst/>
          </a:prstGeom>
          <a:solidFill>
            <a:schemeClr val="tx2"/>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33095" y="1443355"/>
            <a:ext cx="10907395" cy="47364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文献背景</a:t>
            </a:r>
            <a:endParaRPr lang="en-US" altLang="zh-CN" dirty="0"/>
          </a:p>
        </p:txBody>
      </p:sp>
      <p:sp>
        <p:nvSpPr>
          <p:cNvPr id="25" name="文本框 24"/>
          <p:cNvSpPr txBox="1"/>
          <p:nvPr/>
        </p:nvSpPr>
        <p:spPr>
          <a:xfrm>
            <a:off x="8653780" y="2042160"/>
            <a:ext cx="2784475" cy="706755"/>
          </a:xfrm>
          <a:prstGeom prst="rect">
            <a:avLst/>
          </a:prstGeom>
          <a:noFill/>
        </p:spPr>
        <p:txBody>
          <a:bodyPr wrap="square" rtlCol="0">
            <a:spAutoFit/>
          </a:bodyPr>
          <a:lstStyle/>
          <a:p>
            <a:pPr algn="l"/>
            <a:r>
              <a:rPr lang="zh-CN" altLang="en-US" sz="2000" dirty="0">
                <a:solidFill>
                  <a:schemeClr val="accent2"/>
                </a:solidFill>
                <a:latin typeface="+mj-ea"/>
                <a:ea typeface="+mj-ea"/>
              </a:rPr>
              <a:t>Ansa Shermin S </a:t>
            </a:r>
            <a:endParaRPr lang="zh-CN" altLang="en-US" sz="2000" dirty="0">
              <a:solidFill>
                <a:schemeClr val="accent2"/>
              </a:solidFill>
              <a:latin typeface="+mj-ea"/>
              <a:ea typeface="+mj-ea"/>
            </a:endParaRPr>
          </a:p>
          <a:p>
            <a:pPr algn="l"/>
            <a:r>
              <a:rPr lang="zh-CN" altLang="en-US" sz="2000" spc="-150" dirty="0">
                <a:solidFill>
                  <a:schemeClr val="accent2"/>
                </a:solidFill>
                <a:latin typeface="+mj-ea"/>
                <a:ea typeface="+mj-ea"/>
                <a:sym typeface="Wingdings 3" panose="05040102010807070707" pitchFamily="18" charset="2"/>
              </a:rPr>
              <a:t>              </a:t>
            </a:r>
            <a:r>
              <a:rPr lang="en-US" altLang="zh-CN" sz="2000" spc="-150" dirty="0">
                <a:solidFill>
                  <a:schemeClr val="accent2"/>
                </a:solidFill>
                <a:latin typeface="+mj-ea"/>
                <a:ea typeface="+mj-ea"/>
                <a:sym typeface="Wingdings 3" panose="05040102010807070707" pitchFamily="18" charset="2"/>
              </a:rPr>
              <a:t>PHD</a:t>
            </a:r>
            <a:endParaRPr lang="en-US" altLang="zh-CN" sz="2000" spc="-150" dirty="0">
              <a:solidFill>
                <a:schemeClr val="accent2"/>
              </a:solidFill>
              <a:latin typeface="+mj-ea"/>
              <a:ea typeface="+mj-ea"/>
              <a:sym typeface="Wingdings 3" panose="05040102010807070707" pitchFamily="18" charset="2"/>
            </a:endParaRPr>
          </a:p>
        </p:txBody>
      </p:sp>
      <p:cxnSp>
        <p:nvCxnSpPr>
          <p:cNvPr id="26" name="直接连接符 25"/>
          <p:cNvCxnSpPr/>
          <p:nvPr/>
        </p:nvCxnSpPr>
        <p:spPr>
          <a:xfrm>
            <a:off x="8922385" y="2748915"/>
            <a:ext cx="1602105" cy="50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653962" y="274882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作者介绍</a:t>
            </a:r>
            <a:endParaRPr dirty="0"/>
          </a:p>
        </p:txBody>
      </p:sp>
      <p:sp>
        <p:nvSpPr>
          <p:cNvPr id="3" name="文本框 2"/>
          <p:cNvSpPr txBox="1"/>
          <p:nvPr/>
        </p:nvSpPr>
        <p:spPr>
          <a:xfrm>
            <a:off x="754380" y="688975"/>
            <a:ext cx="1963420" cy="521970"/>
          </a:xfrm>
          <a:prstGeom prst="rect">
            <a:avLst/>
          </a:prstGeom>
          <a:noFill/>
        </p:spPr>
        <p:txBody>
          <a:bodyPr wrap="square" rtlCol="0" anchor="t">
            <a:spAutoFit/>
          </a:bodyPr>
          <a:p>
            <a:r>
              <a:rPr lang="zh-CN" altLang="en-US" sz="2800" b="1" dirty="0">
                <a:solidFill>
                  <a:schemeClr val="accent2"/>
                </a:solidFill>
                <a:latin typeface="+mj-ea"/>
                <a:ea typeface="+mj-ea"/>
                <a:sym typeface="+mn-ea"/>
              </a:rPr>
              <a:t>作者介绍</a:t>
            </a:r>
            <a:endParaRPr lang="zh-CN" altLang="en-US" sz="2800" b="1" dirty="0">
              <a:solidFill>
                <a:schemeClr val="accent2"/>
              </a:solidFill>
              <a:latin typeface="+mj-ea"/>
              <a:ea typeface="+mj-ea"/>
              <a:sym typeface="+mn-ea"/>
            </a:endParaRPr>
          </a:p>
        </p:txBody>
      </p:sp>
      <p:pic>
        <p:nvPicPr>
          <p:cNvPr id="4" name="图片 3" descr="C:/Users/27445/AppData/Local/Temp/kaimatting_20230618194829/output_20230618194840..pngoutput_20230618194840."/>
          <p:cNvPicPr>
            <a:picLocks noChangeAspect="1"/>
          </p:cNvPicPr>
          <p:nvPr/>
        </p:nvPicPr>
        <p:blipFill>
          <a:blip r:embed="rId1"/>
          <a:stretch>
            <a:fillRect/>
          </a:stretch>
        </p:blipFill>
        <p:spPr>
          <a:xfrm>
            <a:off x="754380" y="2379980"/>
            <a:ext cx="2321560" cy="2678430"/>
          </a:xfrm>
          <a:prstGeom prst="rect">
            <a:avLst/>
          </a:prstGeom>
        </p:spPr>
      </p:pic>
      <p:sp>
        <p:nvSpPr>
          <p:cNvPr id="8" name="文本框 7"/>
          <p:cNvSpPr txBox="1"/>
          <p:nvPr/>
        </p:nvSpPr>
        <p:spPr>
          <a:xfrm>
            <a:off x="3121198" y="2047036"/>
            <a:ext cx="2832735" cy="706755"/>
          </a:xfrm>
          <a:prstGeom prst="rect">
            <a:avLst/>
          </a:prstGeom>
          <a:noFill/>
        </p:spPr>
        <p:txBody>
          <a:bodyPr wrap="none" rtlCol="0">
            <a:spAutoFit/>
          </a:bodyPr>
          <a:p>
            <a:pPr algn="l"/>
            <a:r>
              <a:rPr sz="2000" dirty="0">
                <a:solidFill>
                  <a:schemeClr val="accent2"/>
                </a:solidFill>
                <a:latin typeface="+mj-ea"/>
                <a:ea typeface="+mj-ea"/>
              </a:rPr>
              <a:t>Dr Sarang C. Dhongdi</a:t>
            </a:r>
            <a:endParaRPr sz="2000" dirty="0">
              <a:solidFill>
                <a:schemeClr val="accent2"/>
              </a:solidFill>
              <a:latin typeface="+mj-ea"/>
              <a:ea typeface="+mj-ea"/>
            </a:endParaRPr>
          </a:p>
          <a:p>
            <a:pPr algn="l"/>
            <a:r>
              <a:rPr lang="zh-CN" altLang="en-US" sz="2000" spc="-150" dirty="0">
                <a:solidFill>
                  <a:schemeClr val="accent2"/>
                </a:solidFill>
                <a:latin typeface="+mj-ea"/>
                <a:ea typeface="+mj-ea"/>
                <a:sym typeface="Wingdings 3" panose="05040102010807070707" pitchFamily="18" charset="2"/>
              </a:rPr>
              <a:t>                </a:t>
            </a:r>
            <a:r>
              <a:rPr sz="2000" dirty="0">
                <a:solidFill>
                  <a:schemeClr val="accent2"/>
                </a:solidFill>
                <a:latin typeface="+mj-ea"/>
                <a:ea typeface="+mj-ea"/>
              </a:rPr>
              <a:t>Professor</a:t>
            </a:r>
            <a:endParaRPr sz="2000" dirty="0">
              <a:solidFill>
                <a:schemeClr val="accent2"/>
              </a:solidFill>
              <a:latin typeface="+mj-ea"/>
              <a:ea typeface="+mj-ea"/>
            </a:endParaRPr>
          </a:p>
        </p:txBody>
      </p:sp>
      <p:sp>
        <p:nvSpPr>
          <p:cNvPr id="10" name="矩形 9"/>
          <p:cNvSpPr/>
          <p:nvPr/>
        </p:nvSpPr>
        <p:spPr>
          <a:xfrm>
            <a:off x="3105785" y="2859405"/>
            <a:ext cx="3116580" cy="2416175"/>
          </a:xfrm>
          <a:prstGeom prst="rect">
            <a:avLst/>
          </a:prstGeom>
        </p:spPr>
        <p:txBody>
          <a:bodyPr wrap="square">
            <a:spAutoFit/>
          </a:bodyPr>
          <a:p>
            <a:pPr algn="just">
              <a:lnSpc>
                <a:spcPct val="120000"/>
              </a:lnSpc>
            </a:pPr>
            <a:r>
              <a:rPr lang="zh-CN" altLang="en-US" b="1" i="0" dirty="0">
                <a:solidFill>
                  <a:schemeClr val="tx1">
                    <a:lumMod val="75000"/>
                    <a:lumOff val="25000"/>
                  </a:schemeClr>
                </a:solidFill>
                <a:effectLst/>
                <a:latin typeface="+mn-ea"/>
              </a:rPr>
              <a:t>水下领域的博士学位</a:t>
            </a:r>
            <a:endParaRPr lang="zh-CN" altLang="en-US" b="1" i="0" dirty="0">
              <a:solidFill>
                <a:schemeClr val="tx1">
                  <a:lumMod val="75000"/>
                  <a:lumOff val="25000"/>
                </a:schemeClr>
              </a:solidFill>
              <a:effectLst/>
              <a:latin typeface="+mn-ea"/>
            </a:endParaRPr>
          </a:p>
          <a:p>
            <a:pPr algn="just">
              <a:lnSpc>
                <a:spcPct val="120000"/>
              </a:lnSpc>
            </a:pPr>
            <a:r>
              <a:rPr lang="zh-CN" altLang="en-US" b="1" i="0" dirty="0">
                <a:solidFill>
                  <a:schemeClr val="tx1">
                    <a:lumMod val="75000"/>
                    <a:lumOff val="25000"/>
                  </a:schemeClr>
                </a:solidFill>
                <a:effectLst/>
                <a:latin typeface="+mn-ea"/>
              </a:rPr>
              <a:t>研究领域：</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水下声学通信</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无线传感器网络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飞行自组织网络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数字信号处理</a:t>
            </a:r>
            <a:r>
              <a:rPr lang="zh-CN" altLang="en-US" sz="1600" b="1" i="0" dirty="0">
                <a:solidFill>
                  <a:schemeClr val="tx1">
                    <a:lumMod val="75000"/>
                    <a:lumOff val="25000"/>
                  </a:schemeClr>
                </a:solidFill>
                <a:effectLst/>
                <a:latin typeface="+mn-ea"/>
              </a:rPr>
              <a:t>。</a:t>
            </a:r>
            <a:endParaRPr lang="zh-CN" altLang="en-US" sz="1600" b="1" i="0" dirty="0">
              <a:solidFill>
                <a:schemeClr val="tx1">
                  <a:lumMod val="75000"/>
                  <a:lumOff val="25000"/>
                </a:schemeClr>
              </a:solidFill>
              <a:effectLst/>
              <a:latin typeface="+mn-ea"/>
            </a:endParaRPr>
          </a:p>
        </p:txBody>
      </p:sp>
      <p:cxnSp>
        <p:nvCxnSpPr>
          <p:cNvPr id="12" name="直接连接符 11"/>
          <p:cNvCxnSpPr/>
          <p:nvPr/>
        </p:nvCxnSpPr>
        <p:spPr>
          <a:xfrm>
            <a:off x="3212647" y="2788195"/>
            <a:ext cx="33832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408680" y="2788285"/>
            <a:ext cx="2510155" cy="635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图片 13" descr="C:/Users/27445/AppData/Local/Temp/kaimatting_20230618200132/output_20230618200138..pngoutput_20230618200138."/>
          <p:cNvPicPr>
            <a:picLocks noChangeAspect="1"/>
          </p:cNvPicPr>
          <p:nvPr/>
        </p:nvPicPr>
        <p:blipFill>
          <a:blip r:embed="rId2"/>
          <a:stretch>
            <a:fillRect/>
          </a:stretch>
        </p:blipFill>
        <p:spPr>
          <a:xfrm>
            <a:off x="6213475" y="2529523"/>
            <a:ext cx="2227580" cy="2589530"/>
          </a:xfrm>
          <a:prstGeom prst="rect">
            <a:avLst/>
          </a:prstGeom>
        </p:spPr>
      </p:pic>
      <p:sp>
        <p:nvSpPr>
          <p:cNvPr id="15" name="矩形 14"/>
          <p:cNvSpPr/>
          <p:nvPr/>
        </p:nvSpPr>
        <p:spPr>
          <a:xfrm>
            <a:off x="8559800" y="2967355"/>
            <a:ext cx="3116580" cy="2378710"/>
          </a:xfrm>
          <a:prstGeom prst="rect">
            <a:avLst/>
          </a:prstGeom>
        </p:spPr>
        <p:txBody>
          <a:bodyPr wrap="square">
            <a:spAutoFit/>
          </a:bodyPr>
          <a:p>
            <a:pPr algn="just">
              <a:lnSpc>
                <a:spcPct val="120000"/>
              </a:lnSpc>
            </a:pPr>
            <a:r>
              <a:rPr lang="zh-CN" altLang="en-US" b="1" i="0" dirty="0">
                <a:solidFill>
                  <a:schemeClr val="tx1">
                    <a:lumMod val="75000"/>
                    <a:lumOff val="25000"/>
                  </a:schemeClr>
                </a:solidFill>
                <a:effectLst/>
                <a:latin typeface="+mn-ea"/>
              </a:rPr>
              <a:t>水下领域硕士学位</a:t>
            </a:r>
            <a:endParaRPr lang="zh-CN" altLang="en-US" b="1" i="0" dirty="0">
              <a:solidFill>
                <a:schemeClr val="tx1">
                  <a:lumMod val="75000"/>
                  <a:lumOff val="25000"/>
                </a:schemeClr>
              </a:solidFill>
              <a:effectLst/>
              <a:latin typeface="+mn-ea"/>
            </a:endParaRPr>
          </a:p>
          <a:p>
            <a:pPr algn="just">
              <a:lnSpc>
                <a:spcPct val="120000"/>
              </a:lnSpc>
            </a:pPr>
            <a:r>
              <a:rPr lang="zh-CN" altLang="en-US" b="1" i="0" dirty="0">
                <a:solidFill>
                  <a:schemeClr val="tx1">
                    <a:lumMod val="75000"/>
                    <a:lumOff val="25000"/>
                  </a:schemeClr>
                </a:solidFill>
                <a:effectLst/>
                <a:latin typeface="+mn-ea"/>
              </a:rPr>
              <a:t>研究领域：</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移动水声通信</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无线传感器网络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Swarm网络。</a:t>
            </a:r>
            <a:endParaRPr lang="zh-CN" altLang="en-US" b="1" i="0" dirty="0">
              <a:solidFill>
                <a:schemeClr val="tx1">
                  <a:lumMod val="75000"/>
                  <a:lumOff val="25000"/>
                </a:schemeClr>
              </a:solidFill>
              <a:effectLst/>
              <a:latin typeface="+mn-ea"/>
            </a:endParaRPr>
          </a:p>
          <a:p>
            <a:pPr marL="285750" indent="-285750" algn="just">
              <a:lnSpc>
                <a:spcPct val="120000"/>
              </a:lnSpc>
              <a:buFont typeface="Arial" panose="020B0604020202020204" pitchFamily="34" charset="0"/>
              <a:buChar char="•"/>
            </a:pPr>
            <a:r>
              <a:rPr lang="zh-CN" altLang="en-US" b="1" i="0" dirty="0">
                <a:solidFill>
                  <a:schemeClr val="tx1">
                    <a:lumMod val="75000"/>
                    <a:lumOff val="25000"/>
                  </a:schemeClr>
                </a:solidFill>
                <a:effectLst/>
                <a:latin typeface="+mn-ea"/>
              </a:rPr>
              <a:t>传感器网络</a:t>
            </a:r>
            <a:endParaRPr lang="zh-CN" altLang="en-US" b="1" i="0" dirty="0">
              <a:solidFill>
                <a:schemeClr val="tx1">
                  <a:lumMod val="75000"/>
                  <a:lumOff val="25000"/>
                </a:schemeClr>
              </a:solidFill>
              <a:effectLst/>
              <a:latin typeface="+mn-ea"/>
            </a:endParaRPr>
          </a:p>
          <a:p>
            <a:pPr indent="0" algn="just">
              <a:lnSpc>
                <a:spcPct val="120000"/>
              </a:lnSpc>
              <a:buFont typeface="Arial" panose="020B0604020202020204" pitchFamily="34" charset="0"/>
              <a:buNone/>
            </a:pPr>
            <a:endParaRPr lang="zh-CN" altLang="en-US" sz="1600" b="1" i="0" dirty="0">
              <a:solidFill>
                <a:schemeClr val="tx1">
                  <a:lumMod val="75000"/>
                  <a:lumOff val="25000"/>
                </a:schemeClr>
              </a:solidFill>
              <a:effectLst/>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33095" y="1443355"/>
            <a:ext cx="10907395" cy="473646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文献背景</a:t>
            </a:r>
            <a:endParaRPr lang="en-US" altLang="zh-CN" dirty="0"/>
          </a:p>
        </p:txBody>
      </p:sp>
      <p:sp>
        <p:nvSpPr>
          <p:cNvPr id="9"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问题引入</a:t>
            </a:r>
            <a:endParaRPr dirty="0"/>
          </a:p>
        </p:txBody>
      </p:sp>
      <p:sp>
        <p:nvSpPr>
          <p:cNvPr id="3" name="文本框 2"/>
          <p:cNvSpPr txBox="1"/>
          <p:nvPr/>
        </p:nvSpPr>
        <p:spPr>
          <a:xfrm>
            <a:off x="769620" y="742950"/>
            <a:ext cx="1963420" cy="521970"/>
          </a:xfrm>
          <a:prstGeom prst="rect">
            <a:avLst/>
          </a:prstGeom>
          <a:noFill/>
        </p:spPr>
        <p:txBody>
          <a:bodyPr wrap="square" rtlCol="0" anchor="t">
            <a:spAutoFit/>
          </a:bodyPr>
          <a:p>
            <a:r>
              <a:rPr lang="zh-CN" altLang="en-US" sz="2800" b="1" dirty="0">
                <a:solidFill>
                  <a:schemeClr val="accent2"/>
                </a:solidFill>
                <a:latin typeface="+mj-ea"/>
                <a:ea typeface="+mj-ea"/>
                <a:sym typeface="+mn-ea"/>
              </a:rPr>
              <a:t>问题引入</a:t>
            </a:r>
            <a:endParaRPr lang="zh-CN" altLang="en-US" sz="2800" b="1" dirty="0">
              <a:solidFill>
                <a:schemeClr val="accent2"/>
              </a:solidFill>
              <a:latin typeface="+mj-ea"/>
              <a:ea typeface="+mj-ea"/>
              <a:sym typeface="+mn-ea"/>
            </a:endParaRPr>
          </a:p>
        </p:txBody>
      </p:sp>
      <p:pic>
        <p:nvPicPr>
          <p:cNvPr id="7" name="图片 6" descr="C:/Users/27445/AppData/Local/Temp/kaimatting_20230618201020/output_20230618201025..pngoutput_20230618201025."/>
          <p:cNvPicPr>
            <a:picLocks noChangeAspect="1"/>
          </p:cNvPicPr>
          <p:nvPr/>
        </p:nvPicPr>
        <p:blipFill>
          <a:blip r:embed="rId1"/>
          <a:stretch>
            <a:fillRect/>
          </a:stretch>
        </p:blipFill>
        <p:spPr>
          <a:xfrm rot="20040000">
            <a:off x="7292975" y="3993515"/>
            <a:ext cx="4645660" cy="2029460"/>
          </a:xfrm>
          <a:prstGeom prst="rect">
            <a:avLst/>
          </a:prstGeom>
        </p:spPr>
      </p:pic>
      <p:sp>
        <p:nvSpPr>
          <p:cNvPr id="11" name="矩形: 圆角 100"/>
          <p:cNvSpPr/>
          <p:nvPr/>
        </p:nvSpPr>
        <p:spPr>
          <a:xfrm>
            <a:off x="769620" y="1551940"/>
            <a:ext cx="10633075" cy="2720975"/>
          </a:xfrm>
          <a:prstGeom prst="roundRect">
            <a:avLst>
              <a:gd name="adj" fmla="val 8772"/>
            </a:avLst>
          </a:prstGeom>
          <a:solidFill>
            <a:schemeClr val="accent2">
              <a:lumMod val="10000"/>
              <a:lumOff val="9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78155" y="1682750"/>
            <a:ext cx="8955405" cy="430530"/>
          </a:xfrm>
          <a:prstGeom prst="rect">
            <a:avLst/>
          </a:prstGeom>
          <a:noFill/>
        </p:spPr>
        <p:txBody>
          <a:bodyPr wrap="square" lIns="0" tIns="0" rIns="0" bIns="0" rtlCol="0">
            <a:spAutoFit/>
          </a:bodyPr>
          <a:p>
            <a:pPr algn="ctr">
              <a:spcAft>
                <a:spcPts val="0"/>
              </a:spcAft>
              <a:defRPr/>
            </a:pPr>
            <a:r>
              <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rPr>
              <a:t>水下传感器网络面临问题：</a:t>
            </a:r>
            <a:r>
              <a:rPr lang="zh-CN" sz="2400" dirty="0">
                <a:latin typeface="微软雅黑" panose="020B0503020204020204" charset="-122"/>
                <a:ea typeface="微软雅黑" panose="020B0503020204020204" charset="-122"/>
                <a:cs typeface="微软雅黑" panose="020B0503020204020204" charset="-122"/>
                <a:sym typeface="+mn-ea"/>
              </a:rPr>
              <a:t>高延时、高误码、高丢包率</a:t>
            </a:r>
            <a:endParaRPr lang="zh-CN" sz="2400" dirty="0">
              <a:latin typeface="微软雅黑" panose="020B0503020204020204" charset="-122"/>
              <a:ea typeface="微软雅黑" panose="020B0503020204020204" charset="-122"/>
              <a:cs typeface="微软雅黑" panose="020B0503020204020204" charset="-122"/>
              <a:sym typeface="+mn-ea"/>
            </a:endParaRPr>
          </a:p>
        </p:txBody>
      </p:sp>
      <p:grpSp>
        <p:nvGrpSpPr>
          <p:cNvPr id="16" name="组合 15"/>
          <p:cNvGrpSpPr/>
          <p:nvPr/>
        </p:nvGrpSpPr>
        <p:grpSpPr>
          <a:xfrm>
            <a:off x="1039495" y="2160905"/>
            <a:ext cx="9978390" cy="76200"/>
            <a:chOff x="1034098" y="3728432"/>
            <a:chExt cx="6172300" cy="72000"/>
          </a:xfrm>
          <a:solidFill>
            <a:schemeClr val="accent2">
              <a:lumMod val="90000"/>
              <a:lumOff val="10000"/>
            </a:schemeClr>
          </a:solidFill>
        </p:grpSpPr>
        <p:cxnSp>
          <p:nvCxnSpPr>
            <p:cNvPr id="21" name="直接连接符 20"/>
            <p:cNvCxnSpPr/>
            <p:nvPr/>
          </p:nvCxnSpPr>
          <p:spPr>
            <a:xfrm>
              <a:off x="1781679" y="3764432"/>
              <a:ext cx="5424719" cy="0"/>
            </a:xfrm>
            <a:prstGeom prst="line">
              <a:avLst/>
            </a:prstGeom>
            <a:grpFill/>
            <a:ln w="9525" cap="flat" cmpd="sng" algn="ctr">
              <a:solidFill>
                <a:sysClr val="window" lastClr="FFFFFF">
                  <a:lumMod val="65000"/>
                </a:sysClr>
              </a:solidFill>
              <a:prstDash val="solid"/>
              <a:miter lim="800000"/>
            </a:ln>
            <a:effectLst/>
          </p:spPr>
        </p:cxnSp>
        <p:sp>
          <p:nvSpPr>
            <p:cNvPr id="17" name="矩形 16"/>
            <p:cNvSpPr/>
            <p:nvPr/>
          </p:nvSpPr>
          <p:spPr>
            <a:xfrm flipV="1">
              <a:off x="1034098" y="3728432"/>
              <a:ext cx="835125" cy="7200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79" name="文本框 78"/>
          <p:cNvSpPr txBox="1"/>
          <p:nvPr/>
        </p:nvSpPr>
        <p:spPr>
          <a:xfrm>
            <a:off x="965835" y="2160905"/>
            <a:ext cx="10240645" cy="2011680"/>
          </a:xfrm>
          <a:prstGeom prst="rect">
            <a:avLst/>
          </a:prstGeom>
          <a:noFill/>
        </p:spPr>
        <p:txBody>
          <a:bodyPr wrap="square" rtlCol="0">
            <a:spAutoFit/>
          </a:bodyPr>
          <a:p>
            <a:pPr marL="0" marR="0" lvl="0" indent="0" algn="just" defTabSz="914400" rtl="0" eaLnBrk="1" fontAlgn="auto" latinLnBrk="0" hangingPunct="1">
              <a:lnSpc>
                <a:spcPct val="120000"/>
              </a:lnSpc>
              <a:spcBef>
                <a:spcPts val="0"/>
              </a:spcBef>
              <a:spcAft>
                <a:spcPts val="0"/>
              </a:spcAft>
              <a:buClrTx/>
              <a:buSzPct val="100000"/>
              <a:buFontTx/>
              <a:buNone/>
              <a:defRPr/>
            </a:pPr>
            <a:r>
              <a:rPr lang="en-US" altLang="zh-CN" sz="2400" b="1" dirty="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海洋监测系统领域</a:t>
            </a:r>
            <a:r>
              <a:rPr lang="zh-CN" dirty="0">
                <a:latin typeface="微软雅黑" panose="020B0503020204020204" charset="-122"/>
                <a:ea typeface="微软雅黑" panose="020B0503020204020204" charset="-122"/>
                <a:cs typeface="微软雅黑" panose="020B0503020204020204" charset="-122"/>
              </a:rPr>
              <a:t>的进展带来了</a:t>
            </a:r>
            <a:r>
              <a:rPr dirty="0">
                <a:latin typeface="微软雅黑" panose="020B0503020204020204" charset="-122"/>
                <a:ea typeface="微软雅黑" panose="020B0503020204020204" charset="-122"/>
                <a:cs typeface="微软雅黑" panose="020B0503020204020204" charset="-122"/>
              </a:rPr>
              <a:t>水下监测技术领域的进步，从较小的单机微机械传感器节点，到</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大量的传感器节点组成一个称为水下传感器网络</a:t>
            </a:r>
            <a:r>
              <a:rPr lang="zh-CN" dirty="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但这些网络在部署到任何UWSN应用程序时都可能面临动态水下环境的严峻挑战。尽管水声通信是水下通信的首选，但由于</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带宽有限</a:t>
            </a:r>
            <a:r>
              <a:rPr dirty="0">
                <a:latin typeface="微软雅黑" panose="020B0503020204020204" charset="-122"/>
                <a:ea typeface="微软雅黑" panose="020B0503020204020204" charset="-122"/>
                <a:cs typeface="微软雅黑" panose="020B0503020204020204" charset="-122"/>
              </a:rPr>
              <a:t>，端到端延迟高且可变，阴影区，</a:t>
            </a:r>
            <a:r>
              <a:rPr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高误码率和高丢包率</a:t>
            </a:r>
            <a:r>
              <a:rPr dirty="0">
                <a:latin typeface="微软雅黑" panose="020B0503020204020204" charset="-122"/>
                <a:ea typeface="微软雅黑" panose="020B0503020204020204" charset="-122"/>
                <a:cs typeface="微软雅黑" panose="020B0503020204020204" charset="-122"/>
              </a:rPr>
              <a:t>，这些网络仍然面临许多挑战。</a:t>
            </a:r>
            <a:r>
              <a:rPr lang="zh-CN" dirty="0">
                <a:latin typeface="微软雅黑" panose="020B0503020204020204" charset="-122"/>
                <a:ea typeface="微软雅黑" panose="020B0503020204020204" charset="-122"/>
                <a:cs typeface="微软雅黑" panose="020B0503020204020204" charset="-122"/>
              </a:rPr>
              <a:t>为了解决由于复杂环境所带来的网络影响，</a:t>
            </a:r>
            <a:r>
              <a:rPr lang="zh-CN" sz="20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rPr>
              <a:t>水下移动传感器网络(UWMSN)</a:t>
            </a:r>
            <a:r>
              <a:rPr lang="zh-CN" dirty="0">
                <a:latin typeface="微软雅黑" panose="020B0503020204020204" charset="-122"/>
                <a:ea typeface="微软雅黑" panose="020B0503020204020204" charset="-122"/>
                <a:cs typeface="微软雅黑" panose="020B0503020204020204" charset="-122"/>
              </a:rPr>
              <a:t>的发展与研究</a:t>
            </a:r>
            <a:r>
              <a:rPr lang="zh-CN" dirty="0">
                <a:latin typeface="微软雅黑" panose="020B0503020204020204" charset="-122"/>
                <a:ea typeface="微软雅黑" panose="020B0503020204020204" charset="-122"/>
                <a:cs typeface="微软雅黑" panose="020B0503020204020204" charset="-122"/>
              </a:rPr>
              <a:t>成为了必须。</a:t>
            </a:r>
            <a:endParaRPr lang="zh-CN" dirty="0">
              <a:latin typeface="微软雅黑" panose="020B0503020204020204" charset="-122"/>
              <a:ea typeface="微软雅黑" panose="020B0503020204020204" charset="-122"/>
              <a:cs typeface="微软雅黑" panose="020B0503020204020204" charset="-122"/>
            </a:endParaRPr>
          </a:p>
        </p:txBody>
      </p:sp>
      <p:sp>
        <p:nvSpPr>
          <p:cNvPr id="18" name="矩形: 圆角 100"/>
          <p:cNvSpPr/>
          <p:nvPr/>
        </p:nvSpPr>
        <p:spPr>
          <a:xfrm>
            <a:off x="769620" y="4342130"/>
            <a:ext cx="6797040" cy="1837690"/>
          </a:xfrm>
          <a:prstGeom prst="roundRect">
            <a:avLst>
              <a:gd name="adj" fmla="val 8772"/>
            </a:avLst>
          </a:prstGeom>
          <a:solidFill>
            <a:schemeClr val="accent2">
              <a:lumMod val="10000"/>
              <a:lumOff val="90000"/>
              <a:alpha val="13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6350" y="4458335"/>
            <a:ext cx="6659880" cy="430530"/>
          </a:xfrm>
          <a:prstGeom prst="rect">
            <a:avLst/>
          </a:prstGeom>
          <a:noFill/>
        </p:spPr>
        <p:txBody>
          <a:bodyPr wrap="square" lIns="0" tIns="0" rIns="0" bIns="0" rtlCol="0">
            <a:spAutoFit/>
          </a:bodyPr>
          <a:p>
            <a:pPr algn="ctr">
              <a:spcAft>
                <a:spcPts val="0"/>
              </a:spcAft>
              <a:defRPr/>
            </a:pPr>
            <a:r>
              <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rPr>
              <a:t>水下移动传感器网络面临问题</a:t>
            </a:r>
            <a:endParaRPr lang="zh-CN" altLang="en-US" sz="2800" b="1" dirty="0">
              <a:gradFill>
                <a:gsLst>
                  <a:gs pos="0">
                    <a:srgbClr val="007BD3"/>
                  </a:gs>
                  <a:gs pos="10000">
                    <a:srgbClr val="034373"/>
                  </a:gs>
                </a:gsLst>
                <a:lin ang="5400000" scaled="0"/>
              </a:gradFill>
              <a:latin typeface="微软雅黑" panose="020B0503020204020204" charset="-122"/>
              <a:ea typeface="微软雅黑" panose="020B0503020204020204" charset="-122"/>
              <a:cs typeface="微软雅黑" panose="020B0503020204020204" charset="-122"/>
            </a:endParaRPr>
          </a:p>
        </p:txBody>
      </p:sp>
      <p:grpSp>
        <p:nvGrpSpPr>
          <p:cNvPr id="22" name="组合 21"/>
          <p:cNvGrpSpPr/>
          <p:nvPr/>
        </p:nvGrpSpPr>
        <p:grpSpPr>
          <a:xfrm>
            <a:off x="1039495" y="4888865"/>
            <a:ext cx="6390640" cy="76200"/>
            <a:chOff x="1034098" y="3728432"/>
            <a:chExt cx="6172300" cy="72000"/>
          </a:xfrm>
          <a:solidFill>
            <a:schemeClr val="accent2">
              <a:lumMod val="90000"/>
              <a:lumOff val="10000"/>
            </a:schemeClr>
          </a:solidFill>
        </p:grpSpPr>
        <p:cxnSp>
          <p:nvCxnSpPr>
            <p:cNvPr id="23" name="直接连接符 22"/>
            <p:cNvCxnSpPr/>
            <p:nvPr/>
          </p:nvCxnSpPr>
          <p:spPr>
            <a:xfrm>
              <a:off x="1781679" y="3764432"/>
              <a:ext cx="5424719" cy="0"/>
            </a:xfrm>
            <a:prstGeom prst="line">
              <a:avLst/>
            </a:prstGeom>
            <a:grpFill/>
            <a:ln w="9525" cap="flat" cmpd="sng" algn="ctr">
              <a:solidFill>
                <a:sysClr val="window" lastClr="FFFFFF">
                  <a:lumMod val="65000"/>
                </a:sysClr>
              </a:solidFill>
              <a:prstDash val="solid"/>
              <a:miter lim="800000"/>
            </a:ln>
            <a:effectLst/>
          </p:spPr>
        </p:cxnSp>
        <p:sp>
          <p:nvSpPr>
            <p:cNvPr id="24" name="矩形 23"/>
            <p:cNvSpPr/>
            <p:nvPr/>
          </p:nvSpPr>
          <p:spPr>
            <a:xfrm flipV="1">
              <a:off x="1034098" y="3728432"/>
              <a:ext cx="835125" cy="72000"/>
            </a:xfrm>
            <a:prstGeom prst="rect">
              <a:avLst/>
            </a:prstGeom>
            <a:grp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28" name="文本框 27"/>
          <p:cNvSpPr txBox="1"/>
          <p:nvPr/>
        </p:nvSpPr>
        <p:spPr>
          <a:xfrm>
            <a:off x="993140" y="4965065"/>
            <a:ext cx="6350000" cy="1087755"/>
          </a:xfrm>
          <a:prstGeom prst="rect">
            <a:avLst/>
          </a:prstGeom>
          <a:noFill/>
        </p:spPr>
        <p:txBody>
          <a:bodyPr wrap="square" rtlCol="0">
            <a:spAutoFit/>
          </a:bodyPr>
          <a:p>
            <a:pPr fontAlgn="auto">
              <a:lnSpc>
                <a:spcPct val="120000"/>
              </a:lnSpc>
            </a:pPr>
            <a:r>
              <a:rPr lang="zh-CN" altLang="en-US">
                <a:latin typeface="微软雅黑" panose="020B0503020204020204" charset="-122"/>
                <a:ea typeface="微软雅黑" panose="020B0503020204020204" charset="-122"/>
                <a:cs typeface="微软雅黑" panose="020B0503020204020204" charset="-122"/>
              </a:rPr>
              <a:t>①非结构化环境（现实的移动模型来应对）</a:t>
            </a:r>
            <a:r>
              <a:rPr lang="en-US" altLang="zh-CN">
                <a:latin typeface="微软雅黑" panose="020B0503020204020204" charset="-122"/>
                <a:ea typeface="微软雅黑" panose="020B0503020204020204" charset="-122"/>
                <a:cs typeface="微软雅黑" panose="020B0503020204020204" charset="-122"/>
              </a:rPr>
              <a:t>		</a:t>
            </a:r>
            <a:endParaRPr lang="en-US" altLang="zh-CN">
              <a:latin typeface="微软雅黑" panose="020B0503020204020204" charset="-122"/>
              <a:ea typeface="微软雅黑" panose="020B0503020204020204" charset="-122"/>
              <a:cs typeface="微软雅黑" panose="020B0503020204020204" charset="-122"/>
            </a:endParaRPr>
          </a:p>
          <a:p>
            <a:pPr fontAlgn="auto">
              <a:lnSpc>
                <a:spcPct val="120000"/>
              </a:lnSpc>
            </a:pPr>
            <a:r>
              <a:rPr lang="en-US" altLang="zh-CN">
                <a:latin typeface="微软雅黑" panose="020B0503020204020204" charset="-122"/>
                <a:ea typeface="微软雅黑" panose="020B0503020204020204" charset="-122"/>
                <a:cs typeface="微软雅黑" panose="020B0503020204020204" charset="-122"/>
              </a:rPr>
              <a:t>②卫星导航或GPS不可用</a:t>
            </a:r>
            <a:r>
              <a:rPr lang="zh-CN" altLang="en-US">
                <a:latin typeface="微软雅黑" panose="020B0503020204020204" charset="-122"/>
                <a:ea typeface="微软雅黑" panose="020B0503020204020204" charset="-122"/>
                <a:cs typeface="微软雅黑" panose="020B0503020204020204" charset="-122"/>
              </a:rPr>
              <a:t>（LBL 和 USBL）</a:t>
            </a:r>
            <a:endParaRPr lang="en-US" altLang="zh-CN">
              <a:latin typeface="微软雅黑" panose="020B0503020204020204" charset="-122"/>
              <a:ea typeface="微软雅黑" panose="020B0503020204020204" charset="-122"/>
              <a:cs typeface="微软雅黑" panose="020B0503020204020204" charset="-122"/>
            </a:endParaRPr>
          </a:p>
          <a:p>
            <a:pPr fontAlgn="auto">
              <a:lnSpc>
                <a:spcPct val="120000"/>
              </a:lnSpc>
            </a:pPr>
            <a:r>
              <a:rPr lang="en-US" altLang="zh-CN">
                <a:latin typeface="微软雅黑" panose="020B0503020204020204" charset="-122"/>
                <a:ea typeface="微软雅黑" panose="020B0503020204020204" charset="-122"/>
                <a:cs typeface="微软雅黑" panose="020B0503020204020204" charset="-122"/>
              </a:rPr>
              <a:t>③水声通信</a:t>
            </a:r>
            <a:r>
              <a:rPr lang="zh-CN" altLang="en-US">
                <a:latin typeface="微软雅黑" panose="020B0503020204020204" charset="-122"/>
                <a:ea typeface="微软雅黑" panose="020B0503020204020204" charset="-122"/>
                <a:cs typeface="微软雅黑" panose="020B0503020204020204" charset="-122"/>
              </a:rPr>
              <a:t>下的固有问题（高传输损耗 (TL)</a:t>
            </a:r>
            <a:r>
              <a:rPr lang="zh-CN" altLang="en-US" b="1">
                <a:latin typeface="微软雅黑" panose="020B0503020204020204" charset="-122"/>
                <a:ea typeface="微软雅黑" panose="020B0503020204020204" charset="-122"/>
                <a:cs typeface="微软雅黑" panose="020B0503020204020204" charset="-122"/>
              </a:rPr>
              <a:t>）</a:t>
            </a:r>
            <a:endParaRPr lang="zh-CN" altLang="en-US" b="1">
              <a:latin typeface="微软雅黑" panose="020B0503020204020204" charset="-122"/>
              <a:ea typeface="微软雅黑" panose="020B0503020204020204" charset="-122"/>
              <a:cs typeface="微软雅黑" panose="020B0503020204020204" charset="-122"/>
            </a:endParaRPr>
          </a:p>
        </p:txBody>
      </p:sp>
      <p:pic>
        <p:nvPicPr>
          <p:cNvPr id="30" name="图片 29"/>
          <p:cNvPicPr>
            <a:picLocks noChangeAspect="1"/>
          </p:cNvPicPr>
          <p:nvPr/>
        </p:nvPicPr>
        <p:blipFill>
          <a:blip r:embed="rId2"/>
          <a:stretch>
            <a:fillRect/>
          </a:stretch>
        </p:blipFill>
        <p:spPr>
          <a:xfrm>
            <a:off x="2007235" y="1682750"/>
            <a:ext cx="8860790" cy="40862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2"/>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zh-CN" altLang="en-US"/>
          </a:p>
        </p:txBody>
      </p:sp>
      <p:sp>
        <p:nvSpPr>
          <p:cNvPr id="9" name="矩形 8"/>
          <p:cNvSpPr/>
          <p:nvPr/>
        </p:nvSpPr>
        <p:spPr>
          <a:xfrm>
            <a:off x="4984433" y="3321279"/>
            <a:ext cx="2926080" cy="922020"/>
          </a:xfrm>
          <a:prstGeom prst="rect">
            <a:avLst/>
          </a:prstGeom>
        </p:spPr>
        <p:txBody>
          <a:bodyPr wrap="none">
            <a:spAutoFit/>
          </a:bodyPr>
          <a:lstStyle/>
          <a:p>
            <a:r>
              <a:rPr lang="zh-CN" altLang="en-US" sz="5400" dirty="0">
                <a:solidFill>
                  <a:schemeClr val="accent2"/>
                </a:solidFill>
                <a:latin typeface="+mj-ea"/>
                <a:ea typeface="+mj-ea"/>
              </a:rPr>
              <a:t>内容讨论</a:t>
            </a:r>
            <a:endParaRPr lang="zh-CN" altLang="en-US" sz="5400" dirty="0">
              <a:solidFill>
                <a:schemeClr val="accent2"/>
              </a:solidFill>
              <a:latin typeface="+mj-ea"/>
              <a:ea typeface="+mj-ea"/>
            </a:endParaRPr>
          </a:p>
        </p:txBody>
      </p:sp>
      <p:sp>
        <p:nvSpPr>
          <p:cNvPr id="10" name="文本框 9"/>
          <p:cNvSpPr txBox="1"/>
          <p:nvPr/>
        </p:nvSpPr>
        <p:spPr>
          <a:xfrm>
            <a:off x="4984433" y="2551837"/>
            <a:ext cx="2618025" cy="523220"/>
          </a:xfrm>
          <a:prstGeom prst="rect">
            <a:avLst/>
          </a:prstGeom>
          <a:noFill/>
        </p:spPr>
        <p:txBody>
          <a:bodyPr wrap="square" rtlCol="0">
            <a:spAutoFit/>
          </a:bodyPr>
          <a:lstStyle/>
          <a:p>
            <a:r>
              <a:rPr lang="zh-CN" altLang="en-US" sz="2800" dirty="0">
                <a:solidFill>
                  <a:schemeClr val="accent2"/>
                </a:solidFill>
                <a:latin typeface="+mj-ea"/>
                <a:ea typeface="+mj-ea"/>
              </a:rPr>
              <a:t>第二部分</a:t>
            </a:r>
            <a:r>
              <a:rPr lang="zh-CN" altLang="en-US" sz="2800" spc="-150" dirty="0">
                <a:solidFill>
                  <a:schemeClr val="accent2"/>
                </a:solidFill>
                <a:latin typeface="+mj-ea"/>
                <a:ea typeface="+mj-ea"/>
                <a:sym typeface="Wingdings 3" panose="05040102010807070707" pitchFamily="18" charset="2"/>
              </a:rPr>
              <a:t></a:t>
            </a:r>
            <a:endParaRPr lang="zh-CN" altLang="en-US" sz="2800" dirty="0">
              <a:solidFill>
                <a:schemeClr val="accent2"/>
              </a:solidFill>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3" name="文本框 2"/>
          <p:cNvSpPr txBox="1"/>
          <p:nvPr/>
        </p:nvSpPr>
        <p:spPr>
          <a:xfrm>
            <a:off x="6534182" y="648970"/>
            <a:ext cx="5161280" cy="521970"/>
          </a:xfrm>
          <a:prstGeom prst="rect">
            <a:avLst/>
          </a:prstGeom>
          <a:noFill/>
        </p:spPr>
        <p:txBody>
          <a:bodyPr wrap="none" rtlCol="0">
            <a:spAutoFit/>
          </a:bodyPr>
          <a:lstStyle/>
          <a:p>
            <a:r>
              <a:rPr lang="zh-CN" altLang="en-US" sz="2800" dirty="0">
                <a:solidFill>
                  <a:schemeClr val="accent2"/>
                </a:solidFill>
                <a:latin typeface="+mj-ea"/>
                <a:ea typeface="+mj-ea"/>
              </a:rPr>
              <a:t>通过误码率选取正确的调制方式</a:t>
            </a:r>
            <a:endParaRPr lang="zh-CN" altLang="en-US" sz="2800" dirty="0">
              <a:solidFill>
                <a:schemeClr val="accent2"/>
              </a:solidFill>
              <a:latin typeface="+mj-ea"/>
              <a:ea typeface="+mj-ea"/>
            </a:endParaRPr>
          </a:p>
        </p:txBody>
      </p:sp>
      <p:pic>
        <p:nvPicPr>
          <p:cNvPr id="9" name="图片 8"/>
          <p:cNvPicPr>
            <a:picLocks noChangeAspect="1"/>
          </p:cNvPicPr>
          <p:nvPr/>
        </p:nvPicPr>
        <p:blipFill>
          <a:blip r:embed="rId1"/>
          <a:stretch>
            <a:fillRect/>
          </a:stretch>
        </p:blipFill>
        <p:spPr>
          <a:xfrm>
            <a:off x="5319395" y="1448435"/>
            <a:ext cx="6438900" cy="2204085"/>
          </a:xfrm>
          <a:prstGeom prst="rect">
            <a:avLst/>
          </a:prstGeom>
          <a:effectLst>
            <a:outerShdw blurRad="50800" dist="38100" dir="5400000" algn="t" rotWithShape="0">
              <a:prstClr val="black">
                <a:alpha val="40000"/>
              </a:prstClr>
            </a:outerShdw>
          </a:effectLst>
        </p:spPr>
      </p:pic>
      <p:pic>
        <p:nvPicPr>
          <p:cNvPr id="11" name="图片 10"/>
          <p:cNvPicPr>
            <a:picLocks noChangeAspect="1"/>
          </p:cNvPicPr>
          <p:nvPr/>
        </p:nvPicPr>
        <p:blipFill>
          <a:blip r:embed="rId2"/>
          <a:stretch>
            <a:fillRect/>
          </a:stretch>
        </p:blipFill>
        <p:spPr>
          <a:xfrm>
            <a:off x="5300345" y="3834130"/>
            <a:ext cx="6457950" cy="1767840"/>
          </a:xfrm>
          <a:prstGeom prst="rect">
            <a:avLst/>
          </a:prstGeom>
          <a:effectLst>
            <a:outerShdw blurRad="50800" dist="38100" dir="2700000" algn="tl" rotWithShape="0">
              <a:prstClr val="black">
                <a:alpha val="40000"/>
              </a:prstClr>
            </a:outerShdw>
          </a:effectLst>
        </p:spPr>
      </p:pic>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：物理层</a:t>
            </a:r>
            <a:endParaRPr dirty="0"/>
          </a:p>
        </p:txBody>
      </p:sp>
      <p:sp>
        <p:nvSpPr>
          <p:cNvPr id="13" name="文本框 12"/>
          <p:cNvSpPr txBox="1"/>
          <p:nvPr/>
        </p:nvSpPr>
        <p:spPr>
          <a:xfrm>
            <a:off x="1642110" y="4297045"/>
            <a:ext cx="3595370" cy="1033145"/>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可靠性的提高</a:t>
            </a:r>
            <a:endPar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indent="0" algn="just">
              <a:lnSpc>
                <a:spcPct val="120000"/>
              </a:lnSpc>
              <a:buClr>
                <a:schemeClr val="accent2"/>
              </a:buClr>
              <a:buFont typeface="Arial" panose="020B0604020202020204" pitchFamily="34" charset="0"/>
              <a:buNone/>
            </a:pPr>
            <a:r>
              <a:rPr lang="en-US" altLang="zh-CN"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zh-CN" altLang="en-US" sz="28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通过</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调制方式控制</a:t>
            </a:r>
            <a:endPar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14" name="文本框 13"/>
          <p:cNvSpPr txBox="1"/>
          <p:nvPr/>
        </p:nvSpPr>
        <p:spPr>
          <a:xfrm>
            <a:off x="1062990" y="1281430"/>
            <a:ext cx="3104515" cy="590550"/>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水声信道难点</a:t>
            </a:r>
            <a:endParaRPr lang="zh-CN" altLang="en-US" sz="3200" b="1"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16" name="组合 15"/>
          <p:cNvGrpSpPr/>
          <p:nvPr/>
        </p:nvGrpSpPr>
        <p:grpSpPr>
          <a:xfrm rot="0">
            <a:off x="661632" y="2043430"/>
            <a:ext cx="5301018" cy="2253843"/>
            <a:chOff x="10149" y="3860"/>
            <a:chExt cx="7872" cy="4131"/>
          </a:xfrm>
        </p:grpSpPr>
        <p:pic>
          <p:nvPicPr>
            <p:cNvPr id="17" name="图片 16"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3976"/>
              <a:ext cx="536" cy="536"/>
            </a:xfrm>
            <a:prstGeom prst="rect">
              <a:avLst/>
            </a:prstGeom>
          </p:spPr>
        </p:pic>
        <p:pic>
          <p:nvPicPr>
            <p:cNvPr id="19" name="图片 18"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4833"/>
              <a:ext cx="536" cy="536"/>
            </a:xfrm>
            <a:prstGeom prst="rect">
              <a:avLst/>
            </a:prstGeom>
          </p:spPr>
        </p:pic>
        <p:pic>
          <p:nvPicPr>
            <p:cNvPr id="21" name="图片 20"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0" y="5720"/>
              <a:ext cx="536" cy="536"/>
            </a:xfrm>
            <a:prstGeom prst="rect">
              <a:avLst/>
            </a:prstGeom>
          </p:spPr>
        </p:pic>
        <p:pic>
          <p:nvPicPr>
            <p:cNvPr id="22" name="图片 21" descr="303b32303039333135323b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49" y="6606"/>
              <a:ext cx="536" cy="536"/>
            </a:xfrm>
            <a:prstGeom prst="rect">
              <a:avLst/>
            </a:prstGeom>
          </p:spPr>
        </p:pic>
        <p:sp>
          <p:nvSpPr>
            <p:cNvPr id="23" name="文本框 22"/>
            <p:cNvSpPr txBox="1"/>
            <p:nvPr/>
          </p:nvSpPr>
          <p:spPr>
            <a:xfrm>
              <a:off x="10686" y="4744"/>
              <a:ext cx="7335"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复杂环境带来的</a:t>
              </a: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多普勒频移</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9" name="文本框 28"/>
            <p:cNvSpPr txBox="1"/>
            <p:nvPr/>
          </p:nvSpPr>
          <p:spPr>
            <a:xfrm>
              <a:off x="10685" y="6367"/>
              <a:ext cx="6678" cy="1624"/>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噪声、时延</a:t>
              </a:r>
              <a:endPar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06045" algn="just">
                <a:lnSpc>
                  <a:spcPct val="120000"/>
                </a:lnSpc>
                <a:buClr>
                  <a:schemeClr val="accent2"/>
                </a:buClr>
                <a:buSzTx/>
                <a:buFont typeface="Arial" panose="020B0604020202020204" pitchFamily="34" charset="0"/>
                <a:buNone/>
              </a:pP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0" name="文本框 29"/>
            <p:cNvSpPr txBox="1"/>
            <p:nvPr/>
          </p:nvSpPr>
          <p:spPr>
            <a:xfrm>
              <a:off x="10685" y="5556"/>
              <a:ext cx="5370" cy="811"/>
            </a:xfrm>
            <a:prstGeom prst="rect">
              <a:avLst/>
            </a:prstGeom>
            <a:noFill/>
          </p:spPr>
          <p:txBody>
            <a:bodyPr wrap="square" lIns="0" tIns="0" rIns="0" bIns="0" rtlCol="0">
              <a:spAutoFit/>
            </a:bodyPr>
            <a:p>
              <a:pPr marL="106045" algn="just">
                <a:lnSpc>
                  <a:spcPct val="120000"/>
                </a:lnSpc>
                <a:buClr>
                  <a:schemeClr val="accent2"/>
                </a:buClr>
                <a:buSzTx/>
                <a:buFont typeface="Arial" panose="020B0604020202020204" pitchFamily="34" charset="0"/>
                <a:buNone/>
              </a:pP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多径效应</a:t>
              </a:r>
              <a:endPar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 name="文本框 30"/>
            <p:cNvSpPr txBox="1"/>
            <p:nvPr/>
          </p:nvSpPr>
          <p:spPr>
            <a:xfrm>
              <a:off x="11696" y="7468"/>
              <a:ext cx="5370" cy="464"/>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endParaRPr lang="zh-CN" altLang="en-US" sz="1600" dirty="0">
                <a:solidFill>
                  <a:srgbClr val="3B3B3B"/>
                </a:solidFill>
                <a:latin typeface="+mn-ea"/>
                <a:cs typeface="微软雅黑" panose="020B0503020204020204" charset="-122"/>
                <a:sym typeface="微软雅黑" panose="020B0503020204020204" charset="-122"/>
              </a:endParaRPr>
            </a:p>
          </p:txBody>
        </p:sp>
        <p:sp>
          <p:nvSpPr>
            <p:cNvPr id="32" name="文本框 31"/>
            <p:cNvSpPr txBox="1"/>
            <p:nvPr/>
          </p:nvSpPr>
          <p:spPr>
            <a:xfrm>
              <a:off x="10686" y="3860"/>
              <a:ext cx="5370" cy="811"/>
            </a:xfrm>
            <a:prstGeom prst="rect">
              <a:avLst/>
            </a:prstGeom>
            <a:noFill/>
          </p:spPr>
          <p:txBody>
            <a:bodyPr wrap="square" lIns="0" tIns="0" rIns="0" bIns="0" rtlCol="0">
              <a:spAutoFit/>
            </a:bodyPr>
            <a:p>
              <a:pPr marL="106045" indent="0" algn="just">
                <a:lnSpc>
                  <a:spcPct val="120000"/>
                </a:lnSpc>
                <a:buClr>
                  <a:schemeClr val="accent2"/>
                </a:buClr>
                <a:buFont typeface="Arial" panose="020B0604020202020204" pitchFamily="34" charset="0"/>
                <a:buNone/>
              </a:pP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高度的</a:t>
              </a:r>
              <a:r>
                <a:rPr lang="zh-CN" altLang="en-US" sz="2400" b="1" dirty="0">
                  <a:gradFill>
                    <a:gsLst>
                      <a:gs pos="0">
                        <a:srgbClr val="012D86"/>
                      </a:gs>
                      <a:gs pos="100000">
                        <a:srgbClr val="0E2557"/>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rPr>
                <a:t>色散</a:t>
              </a:r>
              <a:r>
                <a:rPr lang="zh-CN" altLang="en-US" sz="2400" dirty="0">
                  <a:solidFill>
                    <a:srgbClr val="3B3B3B"/>
                  </a:solidFill>
                  <a:latin typeface="微软雅黑" panose="020B0503020204020204" charset="-122"/>
                  <a:ea typeface="微软雅黑" panose="020B0503020204020204" charset="-122"/>
                  <a:cs typeface="微软雅黑" panose="020B0503020204020204" charset="-122"/>
                  <a:sym typeface="微软雅黑" panose="020B0503020204020204" charset="-122"/>
                </a:rPr>
                <a:t>特性</a:t>
              </a:r>
              <a:endParaRPr lang="zh-CN" altLang="en-US" sz="2400" b="1" dirty="0">
                <a:gradFill>
                  <a:gsLst>
                    <a:gs pos="0">
                      <a:srgbClr val="E30000"/>
                    </a:gs>
                    <a:gs pos="100000">
                      <a:srgbClr val="760303"/>
                    </a:gs>
                  </a:gsLst>
                  <a:lin scaled="0"/>
                </a:gra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grpSp>
        <p:nvGrpSpPr>
          <p:cNvPr id="144" name="组合 143"/>
          <p:cNvGrpSpPr/>
          <p:nvPr/>
        </p:nvGrpSpPr>
        <p:grpSpPr>
          <a:xfrm>
            <a:off x="-10160" y="5207000"/>
            <a:ext cx="12202160" cy="1650365"/>
            <a:chOff x="-1" y="4574392"/>
            <a:chExt cx="12192002" cy="2283609"/>
          </a:xfrm>
        </p:grpSpPr>
        <p:sp>
          <p:nvSpPr>
            <p:cNvPr id="92" name="矩形 91"/>
            <p:cNvSpPr/>
            <p:nvPr/>
          </p:nvSpPr>
          <p:spPr>
            <a:xfrm>
              <a:off x="-1" y="5232400"/>
              <a:ext cx="12191901" cy="1625600"/>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1" name="图片 130"/>
            <p:cNvPicPr>
              <a:picLocks noChangeAspect="1"/>
            </p:cNvPicPr>
            <p:nvPr/>
          </p:nvPicPr>
          <p:blipFill>
            <a:blip r:embed="rId5">
              <a:duotone>
                <a:schemeClr val="accent2">
                  <a:shade val="45000"/>
                  <a:satMod val="135000"/>
                </a:schemeClr>
                <a:prstClr val="white"/>
              </a:duotone>
            </a:blip>
            <a:srcRect r="4516" b="7338"/>
            <a:stretch>
              <a:fillRect/>
            </a:stretch>
          </p:blipFill>
          <p:spPr>
            <a:xfrm>
              <a:off x="7036534" y="4592682"/>
              <a:ext cx="5155467" cy="2265319"/>
            </a:xfrm>
            <a:custGeom>
              <a:avLst/>
              <a:gdLst>
                <a:gd name="connsiteX0" fmla="*/ 0 w 5155467"/>
                <a:gd name="connsiteY0" fmla="*/ 0 h 2265319"/>
                <a:gd name="connsiteX1" fmla="*/ 5155467 w 5155467"/>
                <a:gd name="connsiteY1" fmla="*/ 0 h 2265319"/>
                <a:gd name="connsiteX2" fmla="*/ 5155467 w 5155467"/>
                <a:gd name="connsiteY2" fmla="*/ 2265319 h 2265319"/>
                <a:gd name="connsiteX3" fmla="*/ 0 w 5155467"/>
                <a:gd name="connsiteY3" fmla="*/ 2265319 h 2265319"/>
              </a:gdLst>
              <a:ahLst/>
              <a:cxnLst>
                <a:cxn ang="0">
                  <a:pos x="connsiteX0" y="connsiteY0"/>
                </a:cxn>
                <a:cxn ang="0">
                  <a:pos x="connsiteX1" y="connsiteY1"/>
                </a:cxn>
                <a:cxn ang="0">
                  <a:pos x="connsiteX2" y="connsiteY2"/>
                </a:cxn>
                <a:cxn ang="0">
                  <a:pos x="connsiteX3" y="connsiteY3"/>
                </a:cxn>
              </a:cxnLst>
              <a:rect l="l" t="t" r="r" b="b"/>
              <a:pathLst>
                <a:path w="5155467" h="2265319">
                  <a:moveTo>
                    <a:pt x="0" y="0"/>
                  </a:moveTo>
                  <a:lnTo>
                    <a:pt x="5155467" y="0"/>
                  </a:lnTo>
                  <a:lnTo>
                    <a:pt x="5155467" y="2265319"/>
                  </a:lnTo>
                  <a:lnTo>
                    <a:pt x="0" y="2265319"/>
                  </a:lnTo>
                  <a:close/>
                </a:path>
              </a:pathLst>
            </a:custGeom>
          </p:spPr>
        </p:pic>
        <p:pic>
          <p:nvPicPr>
            <p:cNvPr id="133" name="图片 132"/>
            <p:cNvPicPr>
              <a:picLocks noChangeAspect="1"/>
            </p:cNvPicPr>
            <p:nvPr/>
          </p:nvPicPr>
          <p:blipFill>
            <a:blip r:embed="rId6">
              <a:alphaModFix amt="80000"/>
              <a:duotone>
                <a:schemeClr val="accent2">
                  <a:shade val="45000"/>
                  <a:satMod val="135000"/>
                </a:schemeClr>
                <a:prstClr val="white"/>
              </a:duotone>
            </a:blip>
            <a:srcRect l="4516" b="7283"/>
            <a:stretch>
              <a:fillRect/>
            </a:stretch>
          </p:blipFill>
          <p:spPr>
            <a:xfrm>
              <a:off x="1" y="4574392"/>
              <a:ext cx="5155465" cy="2283608"/>
            </a:xfrm>
            <a:custGeom>
              <a:avLst/>
              <a:gdLst>
                <a:gd name="connsiteX0" fmla="*/ 0 w 5155465"/>
                <a:gd name="connsiteY0" fmla="*/ 0 h 2283608"/>
                <a:gd name="connsiteX1" fmla="*/ 5155465 w 5155465"/>
                <a:gd name="connsiteY1" fmla="*/ 0 h 2283608"/>
                <a:gd name="connsiteX2" fmla="*/ 5155465 w 5155465"/>
                <a:gd name="connsiteY2" fmla="*/ 2283608 h 2283608"/>
                <a:gd name="connsiteX3" fmla="*/ 0 w 5155465"/>
                <a:gd name="connsiteY3" fmla="*/ 2283608 h 2283608"/>
              </a:gdLst>
              <a:ahLst/>
              <a:cxnLst>
                <a:cxn ang="0">
                  <a:pos x="connsiteX0" y="connsiteY0"/>
                </a:cxn>
                <a:cxn ang="0">
                  <a:pos x="connsiteX1" y="connsiteY1"/>
                </a:cxn>
                <a:cxn ang="0">
                  <a:pos x="connsiteX2" y="connsiteY2"/>
                </a:cxn>
                <a:cxn ang="0">
                  <a:pos x="connsiteX3" y="connsiteY3"/>
                </a:cxn>
              </a:cxnLst>
              <a:rect l="l" t="t" r="r" b="b"/>
              <a:pathLst>
                <a:path w="5155465" h="2283608">
                  <a:moveTo>
                    <a:pt x="0" y="0"/>
                  </a:moveTo>
                  <a:lnTo>
                    <a:pt x="5155465" y="0"/>
                  </a:lnTo>
                  <a:lnTo>
                    <a:pt x="5155465" y="2283608"/>
                  </a:lnTo>
                  <a:lnTo>
                    <a:pt x="0" y="2283608"/>
                  </a:lnTo>
                  <a:close/>
                </a:path>
              </a:pathLst>
            </a:custGeom>
          </p:spPr>
        </p:pic>
        <p:sp>
          <p:nvSpPr>
            <p:cNvPr id="83" name="文本框 82"/>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35" name="文本框 34"/>
          <p:cNvSpPr txBox="1"/>
          <p:nvPr/>
        </p:nvSpPr>
        <p:spPr>
          <a:xfrm>
            <a:off x="261011" y="5732777"/>
            <a:ext cx="11070436" cy="1124585"/>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r>
              <a:rPr lang="zh-CN" altLang="en-US" sz="2400" b="1" dirty="0">
                <a:solidFill>
                  <a:schemeClr val="tx1"/>
                </a:solidFill>
                <a:latin typeface="微软雅黑" panose="020B0503020204020204" charset="-122"/>
                <a:ea typeface="微软雅黑" panose="020B0503020204020204" charset="-122"/>
              </a:rPr>
              <a:t>数字信号处理技术的进步和可用</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rPr>
              <a:t>相干调制方案的发展</a:t>
            </a:r>
            <a:r>
              <a:rPr lang="zh-CN" altLang="en-US" sz="2400" b="1" dirty="0">
                <a:solidFill>
                  <a:schemeClr val="tx1"/>
                </a:solidFill>
                <a:latin typeface="微软雅黑" panose="020B0503020204020204" charset="-122"/>
                <a:ea typeface="微软雅黑" panose="020B0503020204020204" charset="-122"/>
              </a:rPr>
              <a:t>，使得水下移动网络应用层有了更多可依赖的调制技术，</a:t>
            </a:r>
            <a:r>
              <a:rPr lang="zh-CN" altLang="en-US" sz="2800" b="1" dirty="0">
                <a:gradFill>
                  <a:gsLst>
                    <a:gs pos="0">
                      <a:srgbClr val="012D86"/>
                    </a:gs>
                    <a:gs pos="100000">
                      <a:srgbClr val="0E2557"/>
                    </a:gs>
                  </a:gsLst>
                  <a:lin scaled="0"/>
                </a:gradFill>
                <a:latin typeface="微软雅黑" panose="020B0503020204020204" charset="-122"/>
                <a:ea typeface="微软雅黑" panose="020B0503020204020204" charset="-122"/>
              </a:rPr>
              <a:t>误码率和带宽</a:t>
            </a:r>
            <a:r>
              <a:rPr lang="zh-CN" altLang="en-US" sz="2400" b="1" dirty="0">
                <a:solidFill>
                  <a:schemeClr val="tx1"/>
                </a:solidFill>
                <a:latin typeface="微软雅黑" panose="020B0503020204020204" charset="-122"/>
                <a:ea typeface="微软雅黑" panose="020B0503020204020204" charset="-122"/>
              </a:rPr>
              <a:t>得到了更好</a:t>
            </a:r>
            <a:r>
              <a:rPr lang="zh-CN" altLang="en-US" sz="2400" b="1" dirty="0">
                <a:solidFill>
                  <a:schemeClr val="tx1"/>
                </a:solidFill>
                <a:latin typeface="微软雅黑" panose="020B0503020204020204" charset="-122"/>
                <a:ea typeface="微软雅黑" panose="020B0503020204020204" charset="-122"/>
              </a:rPr>
              <a:t>平衡</a:t>
            </a:r>
            <a:endParaRPr lang="zh-CN" altLang="en-US" sz="2400" b="1"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：物理层</a:t>
            </a:r>
            <a:endParaRPr dirty="0"/>
          </a:p>
        </p:txBody>
      </p:sp>
      <p:grpSp>
        <p:nvGrpSpPr>
          <p:cNvPr id="62" name="组合 61"/>
          <p:cNvGrpSpPr/>
          <p:nvPr/>
        </p:nvGrpSpPr>
        <p:grpSpPr>
          <a:xfrm>
            <a:off x="574675" y="1169670"/>
            <a:ext cx="11101070" cy="4907915"/>
            <a:chOff x="440476" y="1413965"/>
            <a:chExt cx="8728199" cy="2966134"/>
          </a:xfrm>
        </p:grpSpPr>
        <p:sp>
          <p:nvSpPr>
            <p:cNvPr id="66" name="矩形 65"/>
            <p:cNvSpPr/>
            <p:nvPr/>
          </p:nvSpPr>
          <p:spPr>
            <a:xfrm>
              <a:off x="440476" y="1525046"/>
              <a:ext cx="8728199" cy="2855053"/>
            </a:xfrm>
            <a:prstGeom prst="rect">
              <a:avLst/>
            </a:prstGeom>
            <a:gradFill>
              <a:gsLst>
                <a:gs pos="0">
                  <a:schemeClr val="accent2">
                    <a:lumMod val="25000"/>
                    <a:lumOff val="75000"/>
                    <a:alpha val="2000"/>
                  </a:schemeClr>
                </a:gs>
                <a:gs pos="100000">
                  <a:srgbClr val="001758">
                    <a:alpha val="0"/>
                  </a:srgbClr>
                </a:gs>
              </a:gsLst>
              <a:lin ang="5400000" scaled="0"/>
            </a:gradFill>
            <a:ln w="28575" cap="flat" cmpd="sng" algn="ctr">
              <a:gradFill>
                <a:gsLst>
                  <a:gs pos="100000">
                    <a:schemeClr val="accent2">
                      <a:lumMod val="25000"/>
                      <a:lumOff val="75000"/>
                    </a:schemeClr>
                  </a:gs>
                  <a:gs pos="0">
                    <a:schemeClr val="accent2">
                      <a:lumMod val="75000"/>
                      <a:lumOff val="25000"/>
                    </a:scheme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white"/>
                </a:solidFill>
                <a:effectLst/>
                <a:uLnTx/>
                <a:uFillTx/>
                <a:latin typeface="DIN" panose="020F0502020204030204"/>
                <a:ea typeface="思源黑体 CN Light" panose="020B0300000000000000" pitchFamily="34" charset="-122"/>
                <a:cs typeface="+mn-cs"/>
              </a:endParaRPr>
            </a:p>
          </p:txBody>
        </p:sp>
        <p:pic>
          <p:nvPicPr>
            <p:cNvPr id="67" name="图片 66"/>
            <p:cNvPicPr>
              <a:picLocks noChangeAspect="1"/>
            </p:cNvPicPr>
            <p:nvPr/>
          </p:nvPicPr>
          <p:blipFill rotWithShape="1">
            <a:blip r:embed="rId1" cstate="hqprint"/>
            <a:srcRect/>
            <a:stretch>
              <a:fillRect/>
            </a:stretch>
          </p:blipFill>
          <p:spPr>
            <a:xfrm>
              <a:off x="6894112" y="1413965"/>
              <a:ext cx="1975264" cy="284129"/>
            </a:xfrm>
            <a:prstGeom prst="rect">
              <a:avLst/>
            </a:prstGeom>
          </p:spPr>
        </p:pic>
      </p:grpSp>
      <p:sp>
        <p:nvSpPr>
          <p:cNvPr id="4" name="文本框 3"/>
          <p:cNvSpPr txBox="1"/>
          <p:nvPr/>
        </p:nvSpPr>
        <p:spPr>
          <a:xfrm>
            <a:off x="549307" y="735330"/>
            <a:ext cx="4805680" cy="521970"/>
          </a:xfrm>
          <a:prstGeom prst="rect">
            <a:avLst/>
          </a:prstGeom>
          <a:noFill/>
        </p:spPr>
        <p:txBody>
          <a:bodyPr wrap="none" rtlCol="0">
            <a:spAutoFit/>
          </a:bodyPr>
          <a:p>
            <a:r>
              <a:rPr lang="zh-CN" altLang="en-US" sz="2800" dirty="0">
                <a:solidFill>
                  <a:schemeClr val="accent2"/>
                </a:solidFill>
                <a:latin typeface="+mj-ea"/>
                <a:ea typeface="+mj-ea"/>
              </a:rPr>
              <a:t>国际文献中使用到的调制方法</a:t>
            </a:r>
            <a:endParaRPr lang="zh-CN" altLang="en-US" sz="2800" dirty="0">
              <a:solidFill>
                <a:schemeClr val="accent2"/>
              </a:solidFill>
              <a:latin typeface="+mj-ea"/>
              <a:ea typeface="+mj-ea"/>
            </a:endParaRPr>
          </a:p>
        </p:txBody>
      </p:sp>
      <p:grpSp>
        <p:nvGrpSpPr>
          <p:cNvPr id="138" name="组合 137"/>
          <p:cNvGrpSpPr/>
          <p:nvPr/>
        </p:nvGrpSpPr>
        <p:grpSpPr>
          <a:xfrm>
            <a:off x="885825" y="1597025"/>
            <a:ext cx="3220720" cy="4578350"/>
            <a:chOff x="1687350" y="1556703"/>
            <a:chExt cx="2758827" cy="5565989"/>
          </a:xfrm>
        </p:grpSpPr>
        <p:sp>
          <p:nvSpPr>
            <p:cNvPr id="14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sp>
        <p:nvSpPr>
          <p:cNvPr id="141" name="PA-矩形 39"/>
          <p:cNvSpPr/>
          <p:nvPr>
            <p:custDataLst>
              <p:tags r:id="rId2"/>
            </p:custDataLst>
          </p:nvPr>
        </p:nvSpPr>
        <p:spPr>
          <a:xfrm flipH="1">
            <a:off x="1106170" y="159702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MFSK</a:t>
            </a:r>
            <a:endParaRPr lang="en-US" altLang="zh-CN" sz="3200" b="1" dirty="0">
              <a:solidFill>
                <a:schemeClr val="tx1"/>
              </a:solidFill>
              <a:latin typeface="+mj-ea"/>
              <a:ea typeface="+mj-ea"/>
            </a:endParaRPr>
          </a:p>
        </p:txBody>
      </p:sp>
      <p:cxnSp>
        <p:nvCxnSpPr>
          <p:cNvPr id="140" name="直接连接符 139"/>
          <p:cNvCxnSpPr/>
          <p:nvPr/>
        </p:nvCxnSpPr>
        <p:spPr>
          <a:xfrm flipV="1">
            <a:off x="981710" y="222631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142" name="PA-矩形 39"/>
          <p:cNvSpPr/>
          <p:nvPr>
            <p:custDataLst>
              <p:tags r:id="rId3"/>
            </p:custDataLst>
          </p:nvPr>
        </p:nvSpPr>
        <p:spPr>
          <a:xfrm flipH="1">
            <a:off x="1039495" y="2470785"/>
            <a:ext cx="2931160" cy="3395345"/>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M = 4、8 和 16 的MFSK 可</a:t>
            </a:r>
            <a:r>
              <a:rPr lang="zh-CN" altLang="en-US" sz="2000" b="1" dirty="0">
                <a:gradFill>
                  <a:gsLst>
                    <a:gs pos="0">
                      <a:srgbClr val="012D86"/>
                    </a:gs>
                    <a:gs pos="100000">
                      <a:srgbClr val="0E2557"/>
                    </a:gs>
                  </a:gsLst>
                  <a:lin scaled="0"/>
                </a:gradFill>
              </a:rPr>
              <a:t>有效抑制多路径效应</a:t>
            </a:r>
            <a:r>
              <a:rPr lang="zh-CN" altLang="en-US" dirty="0"/>
              <a:t>，并为各向同性天线工作在 300 kHz 的浅水 AUV 群网络的带宽和效率之间提供更好的权衡。</a:t>
            </a:r>
            <a:endParaRPr lang="zh-CN" altLang="en-US"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Ocean Explorer AUV 中的声学通信协议使用 56 个频率的多频移键控 (MFSK) 进行 24 位的</a:t>
            </a:r>
            <a:r>
              <a:rPr lang="zh-CN" altLang="en-US" sz="2000" b="1" dirty="0">
                <a:gradFill>
                  <a:gsLst>
                    <a:gs pos="0">
                      <a:srgbClr val="012D86"/>
                    </a:gs>
                    <a:gs pos="100000">
                      <a:srgbClr val="0E2557"/>
                    </a:gs>
                  </a:gsLst>
                  <a:lin scaled="0"/>
                </a:gradFill>
              </a:rPr>
              <a:t>并发传输</a:t>
            </a:r>
            <a:r>
              <a:rPr lang="zh-CN" altLang="en-US" dirty="0"/>
              <a:t>。</a:t>
            </a:r>
            <a:endParaRPr lang="zh-CN" altLang="en-US" dirty="0"/>
          </a:p>
        </p:txBody>
      </p:sp>
      <p:grpSp>
        <p:nvGrpSpPr>
          <p:cNvPr id="28" name="组合 27"/>
          <p:cNvGrpSpPr/>
          <p:nvPr/>
        </p:nvGrpSpPr>
        <p:grpSpPr>
          <a:xfrm>
            <a:off x="4485640" y="1597025"/>
            <a:ext cx="3220720" cy="4578350"/>
            <a:chOff x="1687350" y="1556703"/>
            <a:chExt cx="2758827" cy="5565989"/>
          </a:xfrm>
        </p:grpSpPr>
        <p:sp>
          <p:nvSpPr>
            <p:cNvPr id="33"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4"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grpSp>
        <p:nvGrpSpPr>
          <p:cNvPr id="36" name="组合 35"/>
          <p:cNvGrpSpPr/>
          <p:nvPr/>
        </p:nvGrpSpPr>
        <p:grpSpPr>
          <a:xfrm>
            <a:off x="7955280" y="1597025"/>
            <a:ext cx="3220720" cy="4578350"/>
            <a:chOff x="1687350" y="1556703"/>
            <a:chExt cx="2758827" cy="5565989"/>
          </a:xfrm>
        </p:grpSpPr>
        <p:sp>
          <p:nvSpPr>
            <p:cNvPr id="37" name="矩形: 圆角 142"/>
            <p:cNvSpPr/>
            <p:nvPr/>
          </p:nvSpPr>
          <p:spPr>
            <a:xfrm>
              <a:off x="1687350" y="1556703"/>
              <a:ext cx="2758827" cy="5565989"/>
            </a:xfrm>
            <a:prstGeom prst="roundRect">
              <a:avLst>
                <a:gd name="adj" fmla="val 5069"/>
              </a:avLst>
            </a:prstGeom>
            <a:gradFill>
              <a:gsLst>
                <a:gs pos="96000">
                  <a:schemeClr val="bg1">
                    <a:alpha val="0"/>
                  </a:schemeClr>
                </a:gs>
                <a:gs pos="82000">
                  <a:schemeClr val="bg1"/>
                </a:gs>
              </a:gsLst>
              <a:lin ang="5400000" scaled="0"/>
            </a:gradFill>
            <a:ln>
              <a:noFill/>
            </a:ln>
            <a:effectLst>
              <a:outerShdw blurRad="406400" dist="254000" dir="2700000" algn="tl" rotWithShape="0">
                <a:schemeClr val="accent1">
                  <a:lumMod val="50000"/>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8" name="矩形: 圆角 143"/>
            <p:cNvSpPr/>
            <p:nvPr/>
          </p:nvSpPr>
          <p:spPr>
            <a:xfrm>
              <a:off x="1770407" y="1647825"/>
              <a:ext cx="2592713" cy="5355850"/>
            </a:xfrm>
            <a:prstGeom prst="roundRect">
              <a:avLst>
                <a:gd name="adj" fmla="val 5069"/>
              </a:avLst>
            </a:prstGeom>
            <a:noFill/>
            <a:ln>
              <a:gradFill>
                <a:gsLst>
                  <a:gs pos="62000">
                    <a:schemeClr val="bg2"/>
                  </a:gs>
                  <a:gs pos="95000">
                    <a:schemeClr val="bg2">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pic>
        <p:nvPicPr>
          <p:cNvPr id="26" name="图片 25" descr="C:/Users/27445/AppData/Local/Temp/kaimatting_20230619110749/output_20230619110807..pngoutput_20230619110807."/>
          <p:cNvPicPr>
            <a:picLocks noChangeAspect="1"/>
          </p:cNvPicPr>
          <p:nvPr/>
        </p:nvPicPr>
        <p:blipFill>
          <a:blip r:embed="rId4"/>
          <a:stretch>
            <a:fillRect/>
          </a:stretch>
        </p:blipFill>
        <p:spPr>
          <a:xfrm flipH="1">
            <a:off x="10509250" y="4692015"/>
            <a:ext cx="1005840" cy="1385570"/>
          </a:xfrm>
          <a:prstGeom prst="rect">
            <a:avLst/>
          </a:prstGeom>
        </p:spPr>
      </p:pic>
      <p:sp>
        <p:nvSpPr>
          <p:cNvPr id="39" name="PA-矩形 39"/>
          <p:cNvSpPr/>
          <p:nvPr>
            <p:custDataLst>
              <p:tags r:id="rId5"/>
            </p:custDataLst>
          </p:nvPr>
        </p:nvSpPr>
        <p:spPr>
          <a:xfrm flipH="1">
            <a:off x="4321810" y="1617345"/>
            <a:ext cx="3509645"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OFDM</a:t>
            </a:r>
            <a:endParaRPr lang="en-US" altLang="zh-CN" sz="3200" b="1" dirty="0">
              <a:solidFill>
                <a:schemeClr val="tx1"/>
              </a:solidFill>
              <a:latin typeface="+mj-ea"/>
              <a:ea typeface="+mj-ea"/>
            </a:endParaRPr>
          </a:p>
        </p:txBody>
      </p:sp>
      <p:cxnSp>
        <p:nvCxnSpPr>
          <p:cNvPr id="40" name="直接连接符 39"/>
          <p:cNvCxnSpPr/>
          <p:nvPr/>
        </p:nvCxnSpPr>
        <p:spPr>
          <a:xfrm flipV="1">
            <a:off x="4582795" y="223647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1" name="PA-矩形 39"/>
          <p:cNvSpPr/>
          <p:nvPr>
            <p:custDataLst>
              <p:tags r:id="rId6"/>
            </p:custDataLst>
          </p:nvPr>
        </p:nvSpPr>
        <p:spPr>
          <a:xfrm flipH="1">
            <a:off x="8279130" y="1586865"/>
            <a:ext cx="2573020" cy="639445"/>
          </a:xfrm>
          <a:prstGeom prst="rect">
            <a:avLst/>
          </a:prstGeom>
        </p:spPr>
        <p:txBody>
          <a:bodyPr wrap="square" lIns="0" tIns="0" rIns="0" bIns="0">
            <a:spAutoFit/>
          </a:bodyPr>
          <a:p>
            <a:pPr algn="ctr">
              <a:lnSpc>
                <a:spcPct val="130000"/>
              </a:lnSpc>
              <a:defRPr/>
            </a:pPr>
            <a:r>
              <a:rPr lang="en-US" altLang="zh-CN" sz="3200" b="1" dirty="0">
                <a:solidFill>
                  <a:schemeClr val="tx1"/>
                </a:solidFill>
                <a:latin typeface="+mj-ea"/>
                <a:ea typeface="+mj-ea"/>
              </a:rPr>
              <a:t> FH-FSK</a:t>
            </a:r>
            <a:endParaRPr lang="en-US" altLang="zh-CN" sz="3200" b="1" dirty="0">
              <a:solidFill>
                <a:schemeClr val="tx1"/>
              </a:solidFill>
              <a:latin typeface="+mj-ea"/>
              <a:ea typeface="+mj-ea"/>
            </a:endParaRPr>
          </a:p>
        </p:txBody>
      </p:sp>
      <p:cxnSp>
        <p:nvCxnSpPr>
          <p:cNvPr id="42" name="直接连接符 41"/>
          <p:cNvCxnSpPr/>
          <p:nvPr/>
        </p:nvCxnSpPr>
        <p:spPr>
          <a:xfrm flipV="1">
            <a:off x="8092440" y="2246630"/>
            <a:ext cx="2987040" cy="10160"/>
          </a:xfrm>
          <a:prstGeom prst="line">
            <a:avLst/>
          </a:prstGeom>
          <a:gradFill>
            <a:gsLst>
              <a:gs pos="27000">
                <a:schemeClr val="accent3"/>
              </a:gs>
              <a:gs pos="100000">
                <a:schemeClr val="accent1"/>
              </a:gs>
            </a:gsLst>
            <a:lin ang="5400000" scaled="1"/>
          </a:gradFill>
          <a:ln w="44450" cap="flat">
            <a:gradFill>
              <a:gsLst>
                <a:gs pos="0">
                  <a:schemeClr val="accent3"/>
                </a:gs>
                <a:gs pos="100000">
                  <a:schemeClr val="accent2"/>
                </a:gs>
              </a:gsLst>
              <a:lin ang="0" scaled="0"/>
            </a:gradFill>
            <a:prstDash val="solid"/>
            <a:miter/>
          </a:ln>
        </p:spPr>
      </p:cxnSp>
      <p:sp>
        <p:nvSpPr>
          <p:cNvPr id="43" name="PA-矩形 39"/>
          <p:cNvSpPr/>
          <p:nvPr>
            <p:custDataLst>
              <p:tags r:id="rId7"/>
            </p:custDataLst>
          </p:nvPr>
        </p:nvSpPr>
        <p:spPr>
          <a:xfrm flipH="1">
            <a:off x="4659630" y="2470785"/>
            <a:ext cx="2931160" cy="3470275"/>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OFDM 是一种有效的通信技术，用于</a:t>
            </a:r>
            <a:r>
              <a:rPr lang="zh-CN" altLang="en-US" sz="2000" b="1" dirty="0">
                <a:gradFill>
                  <a:gsLst>
                    <a:gs pos="0">
                      <a:srgbClr val="012D86"/>
                    </a:gs>
                    <a:gs pos="100000">
                      <a:srgbClr val="0E2557"/>
                    </a:gs>
                  </a:gsLst>
                  <a:lin scaled="0"/>
                </a:gradFill>
              </a:rPr>
              <a:t>处理移动网络中的噪声、干扰和衰落。</a:t>
            </a:r>
            <a:r>
              <a:rPr lang="zh-CN" altLang="en-US" dirty="0"/>
              <a:t> </a:t>
            </a:r>
            <a:endParaRPr lang="zh-CN" altLang="en-US" dirty="0"/>
          </a:p>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在Bereketli等人（2017年）的一项研究中，OFDM用于在各种场景下对无人机进行点对点通信，通过BPSK和QPSK方案以及LDPC编码，</a:t>
            </a:r>
            <a:r>
              <a:rPr lang="zh-CN" altLang="en-US" sz="2000" b="1" dirty="0">
                <a:gradFill>
                  <a:gsLst>
                    <a:gs pos="0">
                      <a:srgbClr val="012D86"/>
                    </a:gs>
                    <a:gs pos="100000">
                      <a:srgbClr val="0E2557"/>
                    </a:gs>
                  </a:gsLst>
                  <a:lin scaled="0"/>
                </a:gradFill>
              </a:rPr>
              <a:t>实现了15.6 kbps的有效载荷速率。</a:t>
            </a:r>
            <a:endParaRPr lang="zh-CN" altLang="en-US" sz="2000" b="1" dirty="0">
              <a:gradFill>
                <a:gsLst>
                  <a:gs pos="0">
                    <a:srgbClr val="012D86"/>
                  </a:gs>
                  <a:gs pos="100000">
                    <a:srgbClr val="0E2557"/>
                  </a:gs>
                </a:gsLst>
                <a:lin scaled="0"/>
              </a:gradFill>
            </a:endParaRPr>
          </a:p>
        </p:txBody>
      </p:sp>
      <p:sp>
        <p:nvSpPr>
          <p:cNvPr id="44" name="PA-矩形 39"/>
          <p:cNvSpPr/>
          <p:nvPr>
            <p:custDataLst>
              <p:tags r:id="rId8"/>
            </p:custDataLst>
          </p:nvPr>
        </p:nvSpPr>
        <p:spPr>
          <a:xfrm flipH="1">
            <a:off x="8092440" y="2470785"/>
            <a:ext cx="2931160" cy="2768600"/>
          </a:xfrm>
          <a:prstGeom prst="rect">
            <a:avLst/>
          </a:prstGeom>
        </p:spPr>
        <p:txBody>
          <a:bodyPr wrap="square" lIns="0" tIns="0" rIns="0" bIns="0">
            <a:spAutoFit/>
          </a:bodyPr>
          <a:p>
            <a:pPr marL="0" marR="0" lvl="0" indent="0" algn="l" defTabSz="914400" rtl="0" eaLnBrk="1" fontAlgn="auto" latinLnBrk="0" hangingPunct="1">
              <a:lnSpc>
                <a:spcPct val="120000"/>
              </a:lnSpc>
              <a:spcBef>
                <a:spcPts val="0"/>
              </a:spcBef>
              <a:spcAft>
                <a:spcPts val="0"/>
              </a:spcAft>
              <a:buClrTx/>
              <a:buSzTx/>
              <a:buFontTx/>
              <a:buNone/>
              <a:defRPr/>
            </a:pPr>
            <a:r>
              <a:rPr lang="zh-CN" altLang="en-US" dirty="0"/>
              <a:t>WHOI 开发了微型调制解调器，安装在 REMUS AUV 中，用于在浅水区进行</a:t>
            </a:r>
            <a:r>
              <a:rPr lang="zh-CN" altLang="en-US" sz="2000" b="1" dirty="0">
                <a:gradFill>
                  <a:gsLst>
                    <a:gs pos="0">
                      <a:srgbClr val="012D86"/>
                    </a:gs>
                    <a:gs pos="100000">
                      <a:srgbClr val="0E2557"/>
                    </a:gs>
                  </a:gsLst>
                  <a:lin scaled="0"/>
                </a:gradFill>
              </a:rPr>
              <a:t>反地雷测量 (MCM) </a:t>
            </a:r>
            <a:r>
              <a:rPr lang="zh-CN" altLang="en-US" dirty="0"/>
              <a:t>操作，使用</a:t>
            </a:r>
            <a:r>
              <a:rPr lang="zh-CN" altLang="en-US" sz="2000" b="1" dirty="0">
                <a:gradFill>
                  <a:gsLst>
                    <a:gs pos="0">
                      <a:srgbClr val="012D86"/>
                    </a:gs>
                    <a:gs pos="100000">
                      <a:srgbClr val="0E2557"/>
                    </a:gs>
                  </a:gsLst>
                  <a:lin scaled="0"/>
                </a:gradFill>
              </a:rPr>
              <a:t>频移键控和跳频</a:t>
            </a:r>
            <a:r>
              <a:rPr lang="zh-CN" altLang="en-US" dirty="0"/>
              <a:t> (FH-FSK) 调制方案，数据速率为 80 bps，在 25 kHz 和 4 kHz 带宽下运行。</a:t>
            </a:r>
            <a:endParaRPr lang="zh-CN" altLang="en-US" dirty="0"/>
          </a:p>
        </p:txBody>
      </p:sp>
      <p:grpSp>
        <p:nvGrpSpPr>
          <p:cNvPr id="46" name="组合 45"/>
          <p:cNvGrpSpPr/>
          <p:nvPr/>
        </p:nvGrpSpPr>
        <p:grpSpPr>
          <a:xfrm>
            <a:off x="513542" y="626038"/>
            <a:ext cx="11162030" cy="5673983"/>
            <a:chOff x="523265" y="-1828424"/>
            <a:chExt cx="11152738" cy="7851087"/>
          </a:xfrm>
        </p:grpSpPr>
        <p:sp>
          <p:nvSpPr>
            <p:cNvPr id="47" name="矩形 46"/>
            <p:cNvSpPr/>
            <p:nvPr/>
          </p:nvSpPr>
          <p:spPr>
            <a:xfrm>
              <a:off x="6391491" y="-1828424"/>
              <a:ext cx="5284512" cy="1006053"/>
            </a:xfrm>
            <a:prstGeom prst="rect">
              <a:avLst/>
            </a:prstGeom>
            <a:gradFill>
              <a:gsLst>
                <a:gs pos="68000">
                  <a:srgbClr val="007BD3">
                    <a:alpha val="9000"/>
                  </a:srgbClr>
                </a:gs>
                <a:gs pos="0">
                  <a:srgbClr val="034373">
                    <a:alpha val="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0" name="文本框 49"/>
            <p:cNvSpPr txBox="1"/>
            <p:nvPr/>
          </p:nvSpPr>
          <p:spPr>
            <a:xfrm>
              <a:off x="523265" y="5283719"/>
              <a:ext cx="11070438" cy="738944"/>
            </a:xfrm>
            <a:prstGeom prst="rect">
              <a:avLst/>
            </a:prstGeom>
            <a:noFill/>
          </p:spPr>
          <p:txBody>
            <a:bodyPr wrap="square" rtlCol="0">
              <a:spAutoFit/>
            </a:bodyPr>
            <a:p>
              <a:pPr marL="0" marR="0" lvl="0" indent="0" algn="ctr" defTabSz="914400" rtl="0" eaLnBrk="1" fontAlgn="auto" latinLnBrk="0" hangingPunct="1">
                <a:lnSpc>
                  <a:spcPct val="120000"/>
                </a:lnSpc>
                <a:spcBef>
                  <a:spcPts val="0"/>
                </a:spcBef>
                <a:spcAft>
                  <a:spcPts val="0"/>
                </a:spcAft>
                <a:buClrTx/>
                <a:buSzPct val="100000"/>
                <a:buFontTx/>
                <a:buNone/>
                <a:defRPr/>
              </a:pPr>
              <a:r>
                <a:rPr lang="en-US" altLang="zh-CN" sz="2400" b="1" dirty="0">
                  <a:solidFill>
                    <a:schemeClr val="bg1"/>
                  </a:solidFill>
                  <a:latin typeface="微软雅黑" panose="020B0503020204020204" charset="-122"/>
                  <a:ea typeface="微软雅黑" panose="020B0503020204020204" charset="-122"/>
                </a:rPr>
                <a:t>            </a:t>
              </a:r>
              <a:endParaRPr lang="zh-CN" altLang="en-US" sz="2400" b="1" dirty="0">
                <a:solidFill>
                  <a:schemeClr val="bg1"/>
                </a:solidFill>
                <a:latin typeface="微软雅黑" panose="020B0503020204020204" charset="-122"/>
                <a:ea typeface="微软雅黑" panose="020B0503020204020204" charset="-122"/>
              </a:endParaRPr>
            </a:p>
          </p:txBody>
        </p:sp>
      </p:grpSp>
      <p:sp>
        <p:nvSpPr>
          <p:cNvPr id="51" name="文本框 50"/>
          <p:cNvSpPr txBox="1"/>
          <p:nvPr/>
        </p:nvSpPr>
        <p:spPr>
          <a:xfrm>
            <a:off x="6438265" y="572135"/>
            <a:ext cx="5238115" cy="706755"/>
          </a:xfrm>
          <a:prstGeom prst="rect">
            <a:avLst/>
          </a:prstGeom>
          <a:noFill/>
        </p:spPr>
        <p:txBody>
          <a:bodyPr wrap="square" rtlCol="0">
            <a:spAutoFit/>
          </a:bodyPr>
          <a:p>
            <a:pPr algn="l"/>
            <a:r>
              <a:rPr lang="en-US" altLang="zh-CN" sz="2000" dirty="0">
                <a:solidFill>
                  <a:schemeClr val="accent2"/>
                </a:solidFill>
                <a:latin typeface="+mj-ea"/>
                <a:ea typeface="+mj-ea"/>
              </a:rPr>
              <a:t>      </a:t>
            </a:r>
            <a:r>
              <a:rPr lang="zh-CN" altLang="en-US" sz="2000" dirty="0">
                <a:solidFill>
                  <a:schemeClr val="accent2"/>
                </a:solidFill>
                <a:latin typeface="+mj-ea"/>
                <a:ea typeface="+mj-ea"/>
              </a:rPr>
              <a:t>此外多速率 PSK，带</a:t>
            </a:r>
            <a:r>
              <a:rPr lang="zh-CN" altLang="en-US" sz="2000" dirty="0">
                <a:solidFill>
                  <a:schemeClr val="accent2"/>
                </a:solidFill>
                <a:latin typeface="+mj-ea"/>
                <a:ea typeface="+mj-ea"/>
              </a:rPr>
              <a:t>串联错误校正编码的QPSK和BPSK调制也是使用广泛的调制方式</a:t>
            </a:r>
            <a:endParaRPr lang="zh-CN" altLang="en-US" sz="2000" dirty="0">
              <a:solidFill>
                <a:schemeClr val="accent2"/>
              </a:solidFill>
              <a:latin typeface="+mj-ea"/>
              <a:ea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zh-CN" altLang="en-US"/>
              <a:t>  </a:t>
            </a:r>
            <a:r>
              <a:rPr lang="en-US" altLang="zh-CN" spc="90"/>
              <a:t>Page </a:t>
            </a:r>
            <a:fld id="{7CFB1EEF-B761-4911-A2FD-18DBD3241D03}" type="slidenum">
              <a:rPr lang="zh-CN" altLang="en-US" spc="90" smtClean="0"/>
            </a:fld>
            <a:endParaRPr lang="zh-CN" altLang="en-US" spc="90" dirty="0"/>
          </a:p>
        </p:txBody>
      </p:sp>
      <p:sp>
        <p:nvSpPr>
          <p:cNvPr id="5" name="文本占位符 4"/>
          <p:cNvSpPr>
            <a:spLocks noGrp="1"/>
          </p:cNvSpPr>
          <p:nvPr>
            <p:ph type="body" sz="quarter" idx="13"/>
          </p:nvPr>
        </p:nvSpPr>
        <p:spPr>
          <a:xfrm>
            <a:off x="1551008" y="87340"/>
            <a:ext cx="2127600" cy="368300"/>
          </a:xfrm>
        </p:spPr>
        <p:txBody>
          <a:bodyPr/>
          <a:lstStyle/>
          <a:p>
            <a:r>
              <a:rPr lang="zh-CN" altLang="en-US" dirty="0"/>
              <a:t>内容讨论</a:t>
            </a:r>
            <a:endParaRPr lang="zh-CN" altLang="en-US" dirty="0"/>
          </a:p>
        </p:txBody>
      </p:sp>
      <p:sp>
        <p:nvSpPr>
          <p:cNvPr id="12" name="文本占位符 7"/>
          <p:cNvSpPr>
            <a:spLocks noGrp="1"/>
          </p:cNvSpPr>
          <p:nvPr/>
        </p:nvSpPr>
        <p:spPr>
          <a:xfrm>
            <a:off x="3679190" y="87630"/>
            <a:ext cx="3751580" cy="368300"/>
          </a:xfrm>
          <a:prstGeom prst="rect">
            <a:avLst/>
          </a:prstGeom>
          <a:no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2000" kern="1200" spc="300" dirty="0" smtClean="0">
                <a:solidFill>
                  <a:schemeClr val="bg1">
                    <a:lumMod val="6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dirty="0"/>
              <a:t>网络模型</a:t>
            </a:r>
            <a:r>
              <a:rPr dirty="0"/>
              <a:t>：网络层协议</a:t>
            </a:r>
            <a:endParaRPr dirty="0"/>
          </a:p>
        </p:txBody>
      </p:sp>
      <p:sp>
        <p:nvSpPr>
          <p:cNvPr id="77" name="矩形: 圆角 76"/>
          <p:cNvSpPr/>
          <p:nvPr/>
        </p:nvSpPr>
        <p:spPr>
          <a:xfrm>
            <a:off x="649605" y="1457960"/>
            <a:ext cx="11026775" cy="1198880"/>
          </a:xfrm>
          <a:prstGeom prst="roundRect">
            <a:avLst>
              <a:gd name="adj" fmla="val 7012"/>
            </a:avLst>
          </a:prstGeom>
          <a:solidFill>
            <a:schemeClr val="bg1"/>
          </a:solidFill>
          <a:ln>
            <a:gradFill>
              <a:gsLst>
                <a:gs pos="0">
                  <a:schemeClr val="accent1"/>
                </a:gs>
                <a:gs pos="100000">
                  <a:schemeClr val="accent2"/>
                </a:gs>
              </a:gsLst>
              <a:lin ang="5400000" scaled="1"/>
            </a:gradFill>
          </a:ln>
          <a:effectLst>
            <a:outerShdw blurRad="215900" dist="88900" dir="2700000" algn="tl"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C:/Users/27445/AppData/Local/Temp/kaimatting_20230619131648/output_20230619131715..pngoutput_20230619131715."/>
          <p:cNvPicPr>
            <a:picLocks noChangeAspect="1"/>
          </p:cNvPicPr>
          <p:nvPr/>
        </p:nvPicPr>
        <p:blipFill>
          <a:blip r:embed="rId1"/>
          <a:stretch>
            <a:fillRect/>
          </a:stretch>
        </p:blipFill>
        <p:spPr>
          <a:xfrm>
            <a:off x="787400" y="2731135"/>
            <a:ext cx="4926330" cy="3637280"/>
          </a:xfrm>
          <a:prstGeom prst="rect">
            <a:avLst/>
          </a:prstGeom>
        </p:spPr>
      </p:pic>
      <p:sp>
        <p:nvSpPr>
          <p:cNvPr id="11" name="文本框 10"/>
          <p:cNvSpPr txBox="1"/>
          <p:nvPr/>
        </p:nvSpPr>
        <p:spPr>
          <a:xfrm>
            <a:off x="564547" y="852805"/>
            <a:ext cx="1605280" cy="521970"/>
          </a:xfrm>
          <a:prstGeom prst="rect">
            <a:avLst/>
          </a:prstGeom>
          <a:noFill/>
        </p:spPr>
        <p:txBody>
          <a:bodyPr wrap="none" rtlCol="0">
            <a:spAutoFit/>
          </a:bodyPr>
          <a:p>
            <a:r>
              <a:rPr lang="zh-CN" altLang="en-US" sz="2800" dirty="0">
                <a:solidFill>
                  <a:schemeClr val="accent2"/>
                </a:solidFill>
                <a:latin typeface="+mj-ea"/>
                <a:ea typeface="+mj-ea"/>
              </a:rPr>
              <a:t>路由协议</a:t>
            </a:r>
            <a:endParaRPr lang="zh-CN" altLang="en-US" sz="2800" dirty="0">
              <a:solidFill>
                <a:schemeClr val="accent2"/>
              </a:solidFill>
              <a:latin typeface="+mj-ea"/>
              <a:ea typeface="+mj-ea"/>
            </a:endParaRPr>
          </a:p>
        </p:txBody>
      </p:sp>
      <p:sp>
        <p:nvSpPr>
          <p:cNvPr id="3" name="文本框 2"/>
          <p:cNvSpPr txBox="1"/>
          <p:nvPr/>
        </p:nvSpPr>
        <p:spPr>
          <a:xfrm>
            <a:off x="649605" y="1457960"/>
            <a:ext cx="10913745" cy="1198880"/>
          </a:xfrm>
          <a:prstGeom prst="rect">
            <a:avLst/>
          </a:prstGeom>
          <a:noFill/>
        </p:spPr>
        <p:txBody>
          <a:bodyPr wrap="square" rtlCol="0" anchor="t">
            <a:spAutoFit/>
          </a:bodyPr>
          <a:p>
            <a:r>
              <a:rPr lang="en-US" altLang="zh-CN" sz="2000"/>
              <a:t>	</a:t>
            </a:r>
            <a:r>
              <a:rPr lang="zh-CN" altLang="en-US" sz="2000"/>
              <a:t>在涉及长期合作任务的应用中，</a:t>
            </a:r>
            <a:r>
              <a:rPr lang="zh-CN" altLang="en-US" sz="2400" b="1">
                <a:gradFill>
                  <a:gsLst>
                    <a:gs pos="0">
                      <a:srgbClr val="012D86"/>
                    </a:gs>
                    <a:gs pos="100000">
                      <a:srgbClr val="0E2557"/>
                    </a:gs>
                  </a:gsLst>
                  <a:lin scaled="0"/>
                </a:gradFill>
              </a:rPr>
              <a:t>路由协议的设计和开发至关重要</a:t>
            </a:r>
            <a:r>
              <a:rPr lang="zh-CN" altLang="en-US" sz="2000"/>
              <a:t>。但</a:t>
            </a:r>
            <a:r>
              <a:rPr lang="zh-CN" altLang="en-US" sz="2000">
                <a:sym typeface="+mn-ea"/>
              </a:rPr>
              <a:t>移动水下传感器网络设计合适的路由协议具有挑战性，因为它具有固有的特性，而且有可能出现</a:t>
            </a:r>
            <a:r>
              <a:rPr lang="zh-CN" altLang="en-US" sz="2400" b="1">
                <a:gradFill>
                  <a:gsLst>
                    <a:gs pos="0">
                      <a:srgbClr val="012D86"/>
                    </a:gs>
                    <a:gs pos="100000">
                      <a:srgbClr val="0E2557"/>
                    </a:gs>
                  </a:gsLst>
                  <a:lin scaled="0"/>
                </a:gradFill>
                <a:sym typeface="+mn-ea"/>
              </a:rPr>
              <a:t> “阴影区域”</a:t>
            </a:r>
            <a:r>
              <a:rPr lang="zh-CN" altLang="en-US" sz="2000">
                <a:sym typeface="+mn-ea"/>
              </a:rPr>
              <a:t>，从而导致高比特错误率和暂时性连接中断</a:t>
            </a:r>
            <a:endParaRPr lang="zh-CN" altLang="en-US" sz="2000">
              <a:sym typeface="+mn-ea"/>
            </a:endParaRPr>
          </a:p>
        </p:txBody>
      </p:sp>
      <p:sp>
        <p:nvSpPr>
          <p:cNvPr id="14" name="矩形 13"/>
          <p:cNvSpPr/>
          <p:nvPr/>
        </p:nvSpPr>
        <p:spPr>
          <a:xfrm>
            <a:off x="6412230" y="2933700"/>
            <a:ext cx="5151120" cy="3503930"/>
          </a:xfrm>
          <a:prstGeom prst="rect">
            <a:avLst/>
          </a:prstGeom>
          <a:solidFill>
            <a:schemeClr val="bg1"/>
          </a:solidFill>
          <a:ln>
            <a:noFill/>
          </a:ln>
          <a:effectLst>
            <a:outerShdw blurRad="114300" dist="76200" dir="13500000" algn="br" rotWithShape="0">
              <a:schemeClr val="bg1">
                <a:lumMod val="50000"/>
                <a:alpha val="1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任意多边形: 形状 47"/>
          <p:cNvSpPr/>
          <p:nvPr/>
        </p:nvSpPr>
        <p:spPr>
          <a:xfrm>
            <a:off x="6412230" y="2933700"/>
            <a:ext cx="314325" cy="294005"/>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chemeClr val="accent2"/>
              </a:gs>
              <a:gs pos="2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7" name="文本框 6"/>
          <p:cNvSpPr txBox="1"/>
          <p:nvPr/>
        </p:nvSpPr>
        <p:spPr>
          <a:xfrm>
            <a:off x="6550025" y="3110865"/>
            <a:ext cx="4875530" cy="1291590"/>
          </a:xfrm>
          <a:prstGeom prst="rect">
            <a:avLst/>
          </a:prstGeom>
          <a:noFill/>
        </p:spPr>
        <p:txBody>
          <a:bodyPr wrap="square" rtlCol="0" anchor="t">
            <a:spAutoFit/>
          </a:bodyPr>
          <a:p>
            <a:r>
              <a:rPr lang="en-US" altLang="zh-CN"/>
              <a:t>	</a:t>
            </a:r>
            <a:r>
              <a:rPr lang="zh-CN" altLang="en-US"/>
              <a:t>在设计路由协议时，应</a:t>
            </a:r>
            <a:r>
              <a:rPr lang="zh-CN" altLang="en-US" sz="2000" b="1">
                <a:gradFill>
                  <a:gsLst>
                    <a:gs pos="0">
                      <a:srgbClr val="012D86"/>
                    </a:gs>
                    <a:gs pos="100000">
                      <a:srgbClr val="0E2557"/>
                    </a:gs>
                  </a:gsLst>
                  <a:lin scaled="0"/>
                </a:gradFill>
              </a:rPr>
              <a:t>考虑高动态环境下频繁的链路中断、端到端延迟和公平的分组传送率</a:t>
            </a:r>
            <a:r>
              <a:rPr lang="zh-CN" altLang="en-US"/>
              <a:t>。由此便有了以下四种路由分类</a:t>
            </a:r>
            <a:endParaRPr lang="zh-CN" altLang="en-US"/>
          </a:p>
        </p:txBody>
      </p:sp>
      <p:sp>
        <p:nvSpPr>
          <p:cNvPr id="8" name="文本框 7"/>
          <p:cNvSpPr txBox="1"/>
          <p:nvPr/>
        </p:nvSpPr>
        <p:spPr>
          <a:xfrm>
            <a:off x="6550025" y="4402455"/>
            <a:ext cx="3431540" cy="1751965"/>
          </a:xfrm>
          <a:prstGeom prst="rect">
            <a:avLst/>
          </a:prstGeom>
          <a:noFill/>
        </p:spPr>
        <p:txBody>
          <a:bodyPr wrap="square" rtlCol="0" anchor="t">
            <a:spAutoFit/>
          </a:bodyPr>
          <a:p>
            <a:pPr fontAlgn="auto">
              <a:lnSpc>
                <a:spcPct val="120000"/>
              </a:lnSpc>
            </a:pPr>
            <a:r>
              <a:rPr lang="zh-CN" altLang="en-US"/>
              <a:t>(1)基于按需的路由协议，</a:t>
            </a:r>
            <a:endParaRPr lang="zh-CN" altLang="en-US"/>
          </a:p>
          <a:p>
            <a:pPr fontAlgn="auto">
              <a:lnSpc>
                <a:spcPct val="120000"/>
              </a:lnSpc>
            </a:pPr>
            <a:r>
              <a:rPr lang="zh-CN" altLang="en-US"/>
              <a:t>(2)基于延迟容忍的路由协议</a:t>
            </a:r>
            <a:endParaRPr lang="zh-CN" altLang="en-US"/>
          </a:p>
          <a:p>
            <a:pPr fontAlgn="auto">
              <a:lnSpc>
                <a:spcPct val="120000"/>
              </a:lnSpc>
            </a:pPr>
            <a:r>
              <a:rPr lang="zh-CN" altLang="en-US"/>
              <a:t>(3)基于位置的路由协议，</a:t>
            </a:r>
            <a:endParaRPr lang="zh-CN" altLang="en-US"/>
          </a:p>
          <a:p>
            <a:pPr fontAlgn="auto">
              <a:lnSpc>
                <a:spcPct val="120000"/>
              </a:lnSpc>
            </a:pPr>
            <a:r>
              <a:rPr lang="zh-CN" altLang="en-US"/>
              <a:t>(4)用于数据收集的AUV辅助网络。</a:t>
            </a:r>
            <a:endParaRPr lang="zh-CN" altLang="en-US"/>
          </a:p>
        </p:txBody>
      </p:sp>
      <p:pic>
        <p:nvPicPr>
          <p:cNvPr id="15" name="图片 14" descr="303b32303039333135323bbcfdcdb7"/>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5495" y="3163570"/>
            <a:ext cx="295275" cy="240030"/>
          </a:xfrm>
          <a:prstGeom prst="rect">
            <a:avLst/>
          </a:prstGeom>
        </p:spPr>
      </p:pic>
      <p:pic>
        <p:nvPicPr>
          <p:cNvPr id="16" name="图片 15" descr="C:/Users/27445/AppData/Local/Temp/kaimatting_20230619133145/output_20230619133148..pngoutput_20230619133148."/>
          <p:cNvPicPr>
            <a:picLocks noChangeAspect="1"/>
          </p:cNvPicPr>
          <p:nvPr/>
        </p:nvPicPr>
        <p:blipFill>
          <a:blip r:embed="rId4"/>
          <a:stretch>
            <a:fillRect/>
          </a:stretch>
        </p:blipFill>
        <p:spPr>
          <a:xfrm>
            <a:off x="10059670" y="5119370"/>
            <a:ext cx="1503680" cy="1318260"/>
          </a:xfrm>
          <a:prstGeom prst="rect">
            <a:avLst/>
          </a:prstGeom>
        </p:spPr>
      </p:pic>
    </p:spTree>
  </p:cSld>
  <p:clrMapOvr>
    <a:masterClrMapping/>
  </p:clrMapOvr>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COMMONDATA" val="eyJoZGlkIjoiODFmNmM0ZjY5YjNkOTQ2MTJiZDU0ZDkxMWFhMmEyZmUifQ=="/>
</p:tagLst>
</file>

<file path=ppt/tags/tag2.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3004</Words>
  <Application>WPS 演示</Application>
  <PresentationFormat>宽屏</PresentationFormat>
  <Paragraphs>248</Paragraphs>
  <Slides>18</Slides>
  <Notes>49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vt:i4>
      </vt:variant>
    </vt:vector>
  </HeadingPairs>
  <TitlesOfParts>
    <vt:vector size="33" baseType="lpstr">
      <vt:lpstr>Arial</vt:lpstr>
      <vt:lpstr>宋体</vt:lpstr>
      <vt:lpstr>Wingdings</vt:lpstr>
      <vt:lpstr>Facon</vt:lpstr>
      <vt:lpstr>Wingdings 3</vt:lpstr>
      <vt:lpstr>黑体</vt:lpstr>
      <vt:lpstr>微软雅黑</vt:lpstr>
      <vt:lpstr>DIN</vt:lpstr>
      <vt:lpstr>思源黑体 CN Light</vt:lpstr>
      <vt:lpstr>Calibri</vt:lpstr>
      <vt:lpstr>等线</vt:lpstr>
      <vt:lpstr>微软雅黑 Light</vt:lpstr>
      <vt:lpstr>Arial Unicode MS</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按时 吃饭</dc:creator>
  <cp:lastModifiedBy>活力大厦B</cp:lastModifiedBy>
  <cp:revision>291</cp:revision>
  <dcterms:created xsi:type="dcterms:W3CDTF">2020-04-11T01:02:00Z</dcterms:created>
  <dcterms:modified xsi:type="dcterms:W3CDTF">2023-06-19T09:15:42Z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569C153B75C14740AA7CD67B20911686</vt:lpwstr>
  </property>
  <property fmtid="{D5CDD505-2E9C-101B-9397-08002B2CF9AE}" pid="3" name="KSOProductBuildVer">
    <vt:lpwstr>2052-11.1.0.9175</vt:lpwstr>
  </property>
</Properties>
</file>